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2.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3.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4.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5.xml" ContentType="application/vnd.openxmlformats-officedocument.themeOverr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6.xml" ContentType="application/vnd.openxmlformats-officedocument.themeOverr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7.xml" ContentType="application/vnd.openxmlformats-officedocument.themeOverr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8.xml" ContentType="application/vnd.openxmlformats-officedocument.themeOverr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9.xml" ContentType="application/vnd.openxmlformats-officedocument.themeOverr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10.xml" ContentType="application/vnd.openxmlformats-officedocument.themeOverr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theme/themeOverride11.xml" ContentType="application/vnd.openxmlformats-officedocument.themeOverr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6"/>
  </p:handoutMasterIdLst>
  <p:sldIdLst>
    <p:sldId id="256" r:id="rId2"/>
    <p:sldId id="287" r:id="rId3"/>
    <p:sldId id="310" r:id="rId4"/>
    <p:sldId id="257" r:id="rId5"/>
    <p:sldId id="285" r:id="rId6"/>
    <p:sldId id="288" r:id="rId7"/>
    <p:sldId id="298" r:id="rId8"/>
    <p:sldId id="284" r:id="rId9"/>
    <p:sldId id="275" r:id="rId10"/>
    <p:sldId id="278" r:id="rId11"/>
    <p:sldId id="300" r:id="rId12"/>
    <p:sldId id="325" r:id="rId13"/>
    <p:sldId id="262" r:id="rId14"/>
    <p:sldId id="324" r:id="rId15"/>
    <p:sldId id="264" r:id="rId16"/>
    <p:sldId id="326" r:id="rId17"/>
    <p:sldId id="331" r:id="rId18"/>
    <p:sldId id="332" r:id="rId19"/>
    <p:sldId id="265" r:id="rId20"/>
    <p:sldId id="327" r:id="rId21"/>
    <p:sldId id="268" r:id="rId22"/>
    <p:sldId id="328" r:id="rId23"/>
    <p:sldId id="267" r:id="rId24"/>
    <p:sldId id="330" r:id="rId25"/>
    <p:sldId id="270" r:id="rId26"/>
    <p:sldId id="329" r:id="rId27"/>
    <p:sldId id="333" r:id="rId28"/>
    <p:sldId id="292" r:id="rId29"/>
    <p:sldId id="293" r:id="rId30"/>
    <p:sldId id="294" r:id="rId31"/>
    <p:sldId id="295" r:id="rId32"/>
    <p:sldId id="296" r:id="rId33"/>
    <p:sldId id="277" r:id="rId34"/>
    <p:sldId id="301" r:id="rId35"/>
    <p:sldId id="302" r:id="rId36"/>
    <p:sldId id="303" r:id="rId37"/>
    <p:sldId id="304" r:id="rId38"/>
    <p:sldId id="321" r:id="rId39"/>
    <p:sldId id="322" r:id="rId40"/>
    <p:sldId id="323" r:id="rId41"/>
    <p:sldId id="281" r:id="rId42"/>
    <p:sldId id="305" r:id="rId43"/>
    <p:sldId id="306" r:id="rId44"/>
    <p:sldId id="282" r:id="rId45"/>
  </p:sldIdLst>
  <p:sldSz cx="12192000" cy="6858000"/>
  <p:notesSz cx="9882188" cy="676116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D446E0CD-699F-43AE-BB83-355DA9A48A28}">
          <p14:sldIdLst>
            <p14:sldId id="256"/>
            <p14:sldId id="287"/>
            <p14:sldId id="310"/>
            <p14:sldId id="257"/>
            <p14:sldId id="285"/>
            <p14:sldId id="288"/>
            <p14:sldId id="298"/>
            <p14:sldId id="284"/>
            <p14:sldId id="275"/>
            <p14:sldId id="278"/>
            <p14:sldId id="300"/>
            <p14:sldId id="325"/>
            <p14:sldId id="262"/>
            <p14:sldId id="324"/>
            <p14:sldId id="264"/>
            <p14:sldId id="326"/>
            <p14:sldId id="331"/>
            <p14:sldId id="332"/>
            <p14:sldId id="265"/>
            <p14:sldId id="327"/>
            <p14:sldId id="268"/>
            <p14:sldId id="328"/>
            <p14:sldId id="267"/>
            <p14:sldId id="330"/>
            <p14:sldId id="270"/>
            <p14:sldId id="329"/>
            <p14:sldId id="333"/>
            <p14:sldId id="292"/>
            <p14:sldId id="293"/>
            <p14:sldId id="294"/>
            <p14:sldId id="295"/>
            <p14:sldId id="296"/>
            <p14:sldId id="277"/>
            <p14:sldId id="301"/>
            <p14:sldId id="302"/>
            <p14:sldId id="303"/>
            <p14:sldId id="304"/>
            <p14:sldId id="321"/>
            <p14:sldId id="322"/>
            <p14:sldId id="323"/>
            <p14:sldId id="281"/>
            <p14:sldId id="305"/>
            <p14:sldId id="306"/>
            <p14:sldId id="28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D:\My%20Document\&#20013;&#22269;&#31185;&#21327;&#39033;&#30446;\&#30740;&#31350;&#25104;&#26524;\&#21457;&#34920;&#35770;&#25991;\&#23398;&#26415;&#19981;&#31471;&#24577;&#24230;&#30340;&#21046;&#24230;&#20998;&#26512;\&#23398;&#26415;&#19981;&#31471;&#30340;&#24577;&#24230;.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yando\Downloads\&#31185;&#25216;&#24037;&#20316;&#32773;&#23545;&#31185;&#30740;&#35802;&#20449;&#30340;&#35748;&#30693;&#21644;&#24577;&#24230;&#65288;2008~2017&#65289;.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oleObject" Target="file:///C:\Users\yando\Downloads\&#31185;&#25216;&#24037;&#20316;&#32773;&#23545;&#31185;&#30740;&#35802;&#20449;&#30340;&#35748;&#30693;&#21644;&#24577;&#24230;&#65288;2008~2017&#65289;.xlsx" TargetMode="External"/></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oleObject" Target="file:///D:\My%20Document\&#20013;&#22269;&#31185;&#21327;&#39033;&#30446;\&#30740;&#31350;&#25104;&#26524;\&#21457;&#34920;&#35770;&#25991;\&#23398;&#26415;&#19981;&#31471;&#24577;&#24230;&#30340;&#21046;&#24230;&#20998;&#26512;\&#23398;&#26415;&#19981;&#31471;&#30340;&#24577;&#24230;2018.xlsx" TargetMode="External"/></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oleObject" Target="file:///D:\My%20Document\&#20013;&#22269;&#31185;&#21327;&#39033;&#30446;\&#30740;&#31350;&#25104;&#26524;\&#21457;&#34920;&#35770;&#25991;\&#23398;&#26415;&#19981;&#31471;&#24577;&#24230;&#30340;&#21046;&#24230;&#20998;&#26512;\&#23398;&#26415;&#19981;&#31471;&#30340;&#24577;&#24230;2018.xlsx" TargetMode="Externa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oleObject" Target="file:///D:\My%20Document\&#20013;&#22269;&#31185;&#21327;&#39033;&#30446;\&#30740;&#31350;&#25104;&#26524;\&#21457;&#34920;&#35770;&#25991;\&#23398;&#26415;&#19981;&#31471;&#24577;&#24230;&#30340;&#21046;&#24230;&#20998;&#26512;\&#23398;&#26415;&#19981;&#31471;&#30340;&#24577;&#24230;2018.xlsx" TargetMode="External"/></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oleObject" Target="file:///C:\Users\yando\Downloads\&#31185;&#25216;&#24037;&#20316;&#32773;&#23545;&#31185;&#30740;&#35802;&#20449;&#30340;&#35748;&#30693;&#21644;&#24577;&#24230;&#65288;2008~2017&#65289;.xlsx" TargetMode="Externa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oleObject" Target="file:///D:\My%20Document\&#20013;&#22269;&#31185;&#21327;&#39033;&#30446;\&#30740;&#31350;&#25104;&#26524;\&#21457;&#34920;&#35770;&#25991;\&#23398;&#26415;&#19981;&#31471;&#24577;&#24230;&#30340;&#21046;&#24230;&#20998;&#26512;\&#23398;&#26415;&#19981;&#31471;&#30340;&#24577;&#24230;2018.xlsx" TargetMode="Externa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oleObject" Target="file:///C:\Users\yando\Downloads\&#31185;&#25216;&#24037;&#20316;&#32773;&#23545;&#31185;&#30740;&#35802;&#20449;&#30340;&#35748;&#30693;&#21644;&#24577;&#24230;&#65288;2008~2017&#65289;.xlsx" TargetMode="External"/></Relationships>
</file>

<file path=ppt/charts/_rels/chart18.xml.rels><?xml version="1.0" encoding="UTF-8" standalone="yes"?>
<Relationships xmlns="http://schemas.openxmlformats.org/package/2006/relationships"><Relationship Id="rId3" Type="http://schemas.openxmlformats.org/officeDocument/2006/relationships/oleObject" Target="file:///D:\My%20Document\&#20013;&#22269;&#31185;&#21327;&#39033;&#30446;\&#30740;&#31350;&#25104;&#26524;\&#21457;&#34920;&#35770;&#25991;\&#23398;&#26415;&#19981;&#31471;&#24577;&#24230;&#30340;&#21046;&#24230;&#20998;&#26512;\&#23398;&#26415;&#19981;&#31471;&#30340;&#24577;&#24230;.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D:\My%20Document\&#20013;&#22269;&#31185;&#21327;&#39033;&#30446;\&#30740;&#31350;&#25104;&#26524;\&#21457;&#34920;&#35770;&#25991;\&#23398;&#26415;&#19981;&#31471;&#24577;&#24230;&#30340;&#21046;&#24230;&#20998;&#26512;\&#23398;&#26415;&#19981;&#31471;&#30340;&#24577;&#24230;.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yando\Downloads\&#31185;&#25216;&#24037;&#20316;&#32773;&#23545;&#31185;&#30740;&#35802;&#20449;&#30340;&#35748;&#30693;&#21644;&#24577;&#24230;&#65288;2008~2017&#65289;.xlsx" TargetMode="External"/></Relationships>
</file>

<file path=ppt/charts/_rels/chart20.xml.rels><?xml version="1.0" encoding="UTF-8" standalone="yes"?>
<Relationships xmlns="http://schemas.openxmlformats.org/package/2006/relationships"><Relationship Id="rId3" Type="http://schemas.openxmlformats.org/officeDocument/2006/relationships/oleObject" Target="file:///D:\My%20Document\&#20013;&#22269;&#31185;&#21327;&#39033;&#30446;\&#30740;&#31350;&#25104;&#26524;\&#21457;&#34920;&#35770;&#25991;\&#23398;&#26415;&#19981;&#31471;&#24577;&#24230;&#30340;&#21046;&#24230;&#20998;&#26512;\&#23398;&#26415;&#19981;&#31471;&#30340;&#24577;&#24230;.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D:\My%20Document\&#20013;&#22269;&#31185;&#21327;&#39033;&#30446;\&#30740;&#31350;&#25104;&#26524;\&#21457;&#34920;&#35770;&#25991;\&#23398;&#26415;&#19981;&#31471;&#24577;&#24230;&#30340;&#21046;&#24230;&#20998;&#26512;\&#23398;&#26415;&#19981;&#31471;&#30340;&#24577;&#24230;.xlsx" TargetMode="External"/><Relationship Id="rId2" Type="http://schemas.microsoft.com/office/2011/relationships/chartColorStyle" Target="colors21.xml"/><Relationship Id="rId1" Type="http://schemas.microsoft.com/office/2011/relationships/chartStyle" Target="style21.xml"/></Relationships>
</file>

<file path=ppt/charts/_rels/chart3.xml.rels><?xml version="1.0" encoding="UTF-8" standalone="yes"?>
<Relationships xmlns="http://schemas.openxmlformats.org/package/2006/relationships"><Relationship Id="rId3" Type="http://schemas.openxmlformats.org/officeDocument/2006/relationships/oleObject" Target="file:///D:\My%20Document\&#20013;&#22269;&#31185;&#21327;&#39033;&#30446;\&#30740;&#31350;&#25104;&#26524;\&#21457;&#34920;&#35770;&#25991;\&#23398;&#26415;&#19981;&#31471;&#24577;&#24230;&#30340;&#21046;&#24230;&#20998;&#26512;\&#23398;&#26415;&#19981;&#31471;&#30340;&#24577;&#24230;2018.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My%20Document\&#20013;&#22269;&#31185;&#21327;&#39033;&#30446;\&#30740;&#31350;&#25104;&#26524;\&#21457;&#34920;&#35770;&#25991;\&#23398;&#26415;&#19981;&#31471;&#24577;&#24230;&#30340;&#21046;&#24230;&#20998;&#26512;\&#23398;&#26415;&#19981;&#31471;&#30340;&#24577;&#24230;2018.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My%20Document\&#20013;&#22269;&#31185;&#21327;&#39033;&#30446;\&#30740;&#31350;&#25104;&#26524;\&#21457;&#34920;&#35770;&#25991;\&#23398;&#26415;&#19981;&#31471;&#24577;&#24230;&#30340;&#21046;&#24230;&#20998;&#26512;\&#23398;&#26415;&#19981;&#31471;&#30340;&#24577;&#24230;2018.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My%20Document\&#20013;&#22269;&#31185;&#21327;&#39033;&#30446;\&#30740;&#31350;&#25104;&#26524;\&#21457;&#34920;&#35770;&#25991;\&#23398;&#26415;&#19981;&#31471;&#24577;&#24230;&#30340;&#21046;&#24230;&#20998;&#26512;\&#23398;&#26415;&#19981;&#31471;&#30340;&#24577;&#24230;2018.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C:\Users\yando\Downloads\&#31185;&#25216;&#24037;&#20316;&#32773;&#23545;&#31185;&#30740;&#35802;&#20449;&#30340;&#35748;&#30693;&#21644;&#24577;&#24230;&#65288;2008~2017&#65289;.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D:\My%20Document\&#20013;&#22269;&#31185;&#21327;&#39033;&#30446;\&#30740;&#31350;&#25104;&#26524;\&#21457;&#34920;&#35770;&#25991;\&#23398;&#26415;&#19981;&#31471;&#24577;&#24230;&#30340;&#21046;&#24230;&#20998;&#26512;\&#23398;&#26415;&#19981;&#31471;&#30340;&#24577;&#24230;2018.xlsx"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file:///C:\Users\yando\Downloads\&#31185;&#25216;&#24037;&#20316;&#32773;&#23545;&#31185;&#30740;&#35802;&#20449;&#30340;&#35748;&#30693;&#21644;&#24577;&#24230;&#65288;2008~2017&#6528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bg1"/>
                </a:solidFill>
                <a:latin typeface="+mn-lt"/>
                <a:ea typeface="+mn-ea"/>
                <a:cs typeface="+mn-cs"/>
              </a:defRPr>
            </a:pPr>
            <a:r>
              <a:rPr lang="zh-CN" altLang="en-US" sz="2000" b="0" dirty="0">
                <a:solidFill>
                  <a:schemeClr val="bg1"/>
                </a:solidFill>
              </a:rPr>
              <a:t>认为学术不端行为有较大危害性的人占比（</a:t>
            </a:r>
            <a:r>
              <a:rPr lang="en-US" altLang="zh-CN" sz="2000" b="0" dirty="0">
                <a:solidFill>
                  <a:schemeClr val="bg1"/>
                </a:solidFill>
              </a:rPr>
              <a:t>%</a:t>
            </a:r>
            <a:r>
              <a:rPr lang="zh-CN" altLang="en-US" sz="2000" b="0" dirty="0">
                <a:solidFill>
                  <a:schemeClr val="bg1"/>
                </a:solidFill>
              </a:rPr>
              <a:t>）</a:t>
            </a:r>
          </a:p>
        </c:rich>
      </c:tx>
      <c:layout>
        <c:manualLayout>
          <c:xMode val="edge"/>
          <c:yMode val="edge"/>
          <c:x val="9.5564253098499669E-2"/>
          <c:y val="1.7790941428978822E-2"/>
        </c:manualLayout>
      </c:layout>
      <c:overlay val="0"/>
      <c:spPr>
        <a:noFill/>
        <a:ln>
          <a:noFill/>
        </a:ln>
        <a:effectLst/>
      </c:spPr>
      <c:txPr>
        <a:bodyPr rot="0" spcFirstLastPara="1" vertOverflow="ellipsis" vert="horz" wrap="square" anchor="ctr" anchorCtr="1"/>
        <a:lstStyle/>
        <a:p>
          <a:pPr>
            <a:defRPr sz="2000" b="1" i="0" u="none" strike="noStrike" kern="1200" spc="0" baseline="0">
              <a:solidFill>
                <a:schemeClr val="bg1"/>
              </a:solidFill>
              <a:latin typeface="+mn-lt"/>
              <a:ea typeface="+mn-ea"/>
              <a:cs typeface="+mn-cs"/>
            </a:defRPr>
          </a:pPr>
          <a:endParaRPr lang="zh-CN"/>
        </a:p>
      </c:txPr>
    </c:title>
    <c:autoTitleDeleted val="0"/>
    <c:plotArea>
      <c:layout/>
      <c:barChart>
        <c:barDir val="col"/>
        <c:grouping val="stacked"/>
        <c:varyColors val="0"/>
        <c:ser>
          <c:idx val="0"/>
          <c:order val="0"/>
          <c:tx>
            <c:strRef>
              <c:f>Sheet2!$B$108</c:f>
              <c:strCache>
                <c:ptCount val="1"/>
                <c:pt idx="0">
                  <c:v> 危害极大</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Sheet2!$A$109:$A$112</c:f>
              <c:strCache>
                <c:ptCount val="4"/>
                <c:pt idx="0">
                  <c:v>弄虚作假</c:v>
                </c:pt>
                <c:pt idx="1">
                  <c:v>抄袭剽窃</c:v>
                </c:pt>
                <c:pt idx="2">
                  <c:v>一稿多发</c:v>
                </c:pt>
                <c:pt idx="3">
                  <c:v>侵占成果</c:v>
                </c:pt>
              </c:strCache>
            </c:strRef>
          </c:cat>
          <c:val>
            <c:numRef>
              <c:f>Sheet2!$B$109:$B$112</c:f>
              <c:numCache>
                <c:formatCode>###0.0</c:formatCode>
                <c:ptCount val="4"/>
                <c:pt idx="0">
                  <c:v>55.407006261634791</c:v>
                </c:pt>
                <c:pt idx="1">
                  <c:v>47.245959895084184</c:v>
                </c:pt>
                <c:pt idx="2">
                  <c:v>22.175201015658061</c:v>
                </c:pt>
                <c:pt idx="3">
                  <c:v>24.022677271958031</c:v>
                </c:pt>
              </c:numCache>
            </c:numRef>
          </c:val>
          <c:extLst xmlns:c16r2="http://schemas.microsoft.com/office/drawing/2015/06/chart">
            <c:ext xmlns:c16="http://schemas.microsoft.com/office/drawing/2014/chart" uri="{C3380CC4-5D6E-409C-BE32-E72D297353CC}">
              <c16:uniqueId val="{00000000-C416-4E60-83F1-EB278D1A4B42}"/>
            </c:ext>
          </c:extLst>
        </c:ser>
        <c:ser>
          <c:idx val="1"/>
          <c:order val="1"/>
          <c:tx>
            <c:strRef>
              <c:f>Sheet2!$C$108</c:f>
              <c:strCache>
                <c:ptCount val="1"/>
                <c:pt idx="0">
                  <c:v> 危害较大</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Sheet2!$A$109:$A$112</c:f>
              <c:strCache>
                <c:ptCount val="4"/>
                <c:pt idx="0">
                  <c:v>弄虚作假</c:v>
                </c:pt>
                <c:pt idx="1">
                  <c:v>抄袭剽窃</c:v>
                </c:pt>
                <c:pt idx="2">
                  <c:v>一稿多发</c:v>
                </c:pt>
                <c:pt idx="3">
                  <c:v>侵占成果</c:v>
                </c:pt>
              </c:strCache>
            </c:strRef>
          </c:cat>
          <c:val>
            <c:numRef>
              <c:f>Sheet2!$C$109:$C$112</c:f>
              <c:numCache>
                <c:formatCode>###0.0</c:formatCode>
                <c:ptCount val="4"/>
                <c:pt idx="0">
                  <c:v>34.286681333558981</c:v>
                </c:pt>
                <c:pt idx="1">
                  <c:v>37.947372874185632</c:v>
                </c:pt>
                <c:pt idx="2">
                  <c:v>38.146424037240799</c:v>
                </c:pt>
                <c:pt idx="3">
                  <c:v>34.895921475715014</c:v>
                </c:pt>
              </c:numCache>
            </c:numRef>
          </c:val>
          <c:extLst xmlns:c16r2="http://schemas.microsoft.com/office/drawing/2015/06/chart">
            <c:ext xmlns:c16="http://schemas.microsoft.com/office/drawing/2014/chart" uri="{C3380CC4-5D6E-409C-BE32-E72D297353CC}">
              <c16:uniqueId val="{00000001-C416-4E60-83F1-EB278D1A4B42}"/>
            </c:ext>
          </c:extLst>
        </c:ser>
        <c:dLbls>
          <c:showLegendKey val="0"/>
          <c:showVal val="0"/>
          <c:showCatName val="0"/>
          <c:showSerName val="0"/>
          <c:showPercent val="0"/>
          <c:showBubbleSize val="0"/>
        </c:dLbls>
        <c:gapWidth val="150"/>
        <c:overlap val="100"/>
        <c:axId val="240572592"/>
        <c:axId val="240285336"/>
      </c:barChart>
      <c:catAx>
        <c:axId val="240572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bg1"/>
                </a:solidFill>
                <a:latin typeface="楷体" panose="02010609060101010101" pitchFamily="49" charset="-122"/>
                <a:ea typeface="楷体" panose="02010609060101010101" pitchFamily="49" charset="-122"/>
                <a:cs typeface="+mn-cs"/>
              </a:defRPr>
            </a:pPr>
            <a:endParaRPr lang="zh-CN"/>
          </a:p>
        </c:txPr>
        <c:crossAx val="240285336"/>
        <c:crosses val="autoZero"/>
        <c:auto val="1"/>
        <c:lblAlgn val="ctr"/>
        <c:lblOffset val="100"/>
        <c:noMultiLvlLbl val="0"/>
      </c:catAx>
      <c:valAx>
        <c:axId val="240285336"/>
        <c:scaling>
          <c:orientation val="minMax"/>
        </c:scaling>
        <c:delete val="0"/>
        <c:axPos val="l"/>
        <c:majorGridlines>
          <c:spPr>
            <a:ln w="9525" cap="flat" cmpd="sng" algn="ctr">
              <a:solidFill>
                <a:schemeClr val="tx1">
                  <a:lumMod val="65000"/>
                  <a:lumOff val="3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bg1"/>
                </a:solidFill>
                <a:latin typeface="+mn-lt"/>
                <a:ea typeface="+mn-ea"/>
                <a:cs typeface="+mn-cs"/>
              </a:defRPr>
            </a:pPr>
            <a:endParaRPr lang="zh-CN"/>
          </a:p>
        </c:txPr>
        <c:crossAx val="2405725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chemeClr val="bg1"/>
              </a:solidFill>
              <a:latin typeface="+mn-lt"/>
              <a:ea typeface="+mn-ea"/>
              <a:cs typeface="+mn-cs"/>
            </a:defRPr>
          </a:pPr>
          <a:endParaRPr lang="zh-CN"/>
        </a:p>
      </c:txPr>
    </c:legend>
    <c:plotVisOnly val="1"/>
    <c:dispBlanksAs val="gap"/>
    <c:showDLblsOverMax val="0"/>
  </c:chart>
  <c:spPr>
    <a:noFill/>
    <a:ln w="9525" cap="flat" cmpd="sng" algn="ctr">
      <a:noFill/>
      <a:round/>
    </a:ln>
    <a:effectLst/>
  </c:spPr>
  <c:txPr>
    <a:bodyPr/>
    <a:lstStyle/>
    <a:p>
      <a:pPr>
        <a:defRPr/>
      </a:pPr>
      <a:endParaRPr lang="zh-CN"/>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bg1"/>
                </a:solidFill>
                <a:latin typeface="+mn-lt"/>
                <a:ea typeface="+mn-ea"/>
                <a:cs typeface="+mn-cs"/>
              </a:defRPr>
            </a:pPr>
            <a:r>
              <a:rPr lang="zh-CN" altLang="en-US" sz="1800" dirty="0">
                <a:solidFill>
                  <a:schemeClr val="bg1"/>
                </a:solidFill>
              </a:rPr>
              <a:t>举报不端行为者的比例</a:t>
            </a:r>
            <a:r>
              <a:rPr lang="en-US" altLang="zh-CN" sz="1800" dirty="0">
                <a:solidFill>
                  <a:schemeClr val="bg1"/>
                </a:solidFill>
              </a:rPr>
              <a:t>(%)</a:t>
            </a:r>
            <a:endParaRPr lang="zh-CN" altLang="en-US" sz="1800" dirty="0">
              <a:solidFill>
                <a:schemeClr val="bg1"/>
              </a:solidFill>
            </a:endParaRP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bg1"/>
              </a:solidFill>
              <a:latin typeface="+mn-lt"/>
              <a:ea typeface="+mn-ea"/>
              <a:cs typeface="+mn-cs"/>
            </a:defRPr>
          </a:pPr>
          <a:endParaRPr lang="zh-CN"/>
        </a:p>
      </c:txPr>
    </c:title>
    <c:autoTitleDeleted val="0"/>
    <c:plotArea>
      <c:layout/>
      <c:barChart>
        <c:barDir val="col"/>
        <c:grouping val="clustered"/>
        <c:varyColors val="0"/>
        <c:ser>
          <c:idx val="0"/>
          <c:order val="0"/>
          <c:spPr>
            <a:solidFill>
              <a:srgbClr val="00B050"/>
            </a:solidFill>
            <a:ln>
              <a:noFill/>
            </a:ln>
            <a:effectLst/>
          </c:spPr>
          <c:invertIfNegative val="0"/>
          <c:cat>
            <c:strRef>
              <c:f>Sheet3!$D$23:$G$23</c:f>
              <c:strCache>
                <c:ptCount val="4"/>
                <c:pt idx="0">
                  <c:v>高等院校</c:v>
                </c:pt>
                <c:pt idx="1">
                  <c:v>科研院所</c:v>
                </c:pt>
                <c:pt idx="2">
                  <c:v>医疗卫生机构</c:v>
                </c:pt>
                <c:pt idx="3">
                  <c:v>企业</c:v>
                </c:pt>
              </c:strCache>
            </c:strRef>
          </c:cat>
          <c:val>
            <c:numRef>
              <c:f>Sheet3!$D$24:$G$24</c:f>
              <c:numCache>
                <c:formatCode>###0.0%</c:formatCode>
                <c:ptCount val="4"/>
                <c:pt idx="0">
                  <c:v>0.14495798319327732</c:v>
                </c:pt>
                <c:pt idx="1">
                  <c:v>5.8823529411764712E-2</c:v>
                </c:pt>
                <c:pt idx="2">
                  <c:v>6.6433566433566432E-2</c:v>
                </c:pt>
                <c:pt idx="3">
                  <c:v>8.0254777070063704E-2</c:v>
                </c:pt>
              </c:numCache>
            </c:numRef>
          </c:val>
          <c:extLst xmlns:c16r2="http://schemas.microsoft.com/office/drawing/2015/06/chart">
            <c:ext xmlns:c16="http://schemas.microsoft.com/office/drawing/2014/chart" uri="{C3380CC4-5D6E-409C-BE32-E72D297353CC}">
              <c16:uniqueId val="{00000000-7F31-4597-8349-CD10719591F2}"/>
            </c:ext>
          </c:extLst>
        </c:ser>
        <c:dLbls>
          <c:showLegendKey val="0"/>
          <c:showVal val="0"/>
          <c:showCatName val="0"/>
          <c:showSerName val="0"/>
          <c:showPercent val="0"/>
          <c:showBubbleSize val="0"/>
        </c:dLbls>
        <c:gapWidth val="219"/>
        <c:overlap val="-27"/>
        <c:axId val="240041184"/>
        <c:axId val="240041576"/>
      </c:barChart>
      <c:catAx>
        <c:axId val="240041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zh-CN"/>
          </a:p>
        </c:txPr>
        <c:crossAx val="240041576"/>
        <c:crosses val="autoZero"/>
        <c:auto val="1"/>
        <c:lblAlgn val="ctr"/>
        <c:lblOffset val="100"/>
        <c:noMultiLvlLbl val="0"/>
      </c:catAx>
      <c:valAx>
        <c:axId val="240041576"/>
        <c:scaling>
          <c:orientation val="minMax"/>
        </c:scaling>
        <c:delete val="0"/>
        <c:axPos val="l"/>
        <c:majorGridlines>
          <c:spPr>
            <a:ln w="9525" cap="flat" cmpd="sng" algn="ctr">
              <a:solidFill>
                <a:schemeClr val="tx1">
                  <a:lumMod val="65000"/>
                  <a:lumOff val="3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zh-CN"/>
          </a:p>
        </c:txPr>
        <c:crossAx val="240041184"/>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CN"/>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zh-CN" altLang="en-US" sz="2000" dirty="0">
                <a:solidFill>
                  <a:schemeClr val="bg1"/>
                </a:solidFill>
                <a:latin typeface="宋体" panose="02010600030101010101" pitchFamily="2" charset="-122"/>
                <a:ea typeface="宋体" panose="02010600030101010101" pitchFamily="2" charset="-122"/>
              </a:rPr>
              <a:t>不愿举报不端行为的原因</a:t>
            </a:r>
            <a:r>
              <a:rPr lang="en-US" altLang="zh-CN" sz="2000" dirty="0">
                <a:solidFill>
                  <a:schemeClr val="bg1"/>
                </a:solidFill>
                <a:latin typeface="宋体" panose="02010600030101010101" pitchFamily="2" charset="-122"/>
                <a:ea typeface="宋体" panose="02010600030101010101" pitchFamily="2" charset="-122"/>
              </a:rPr>
              <a:t>(%)</a:t>
            </a:r>
            <a:endParaRPr lang="zh-CN" altLang="en-US" sz="2000" dirty="0">
              <a:solidFill>
                <a:schemeClr val="bg1"/>
              </a:solidFill>
              <a:latin typeface="宋体" panose="02010600030101010101" pitchFamily="2" charset="-122"/>
              <a:ea typeface="宋体" panose="02010600030101010101" pitchFamily="2" charset="-122"/>
            </a:endParaRP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barChart>
        <c:barDir val="col"/>
        <c:grouping val="clustered"/>
        <c:varyColors val="0"/>
        <c:ser>
          <c:idx val="0"/>
          <c:order val="0"/>
          <c:tx>
            <c:strRef>
              <c:f>Sheet3!$K$10</c:f>
              <c:strCache>
                <c:ptCount val="1"/>
                <c:pt idx="0">
                  <c:v>总体</c:v>
                </c:pt>
              </c:strCache>
            </c:strRef>
          </c:tx>
          <c:spPr>
            <a:solidFill>
              <a:sysClr val="window" lastClr="FFFFFF"/>
            </a:solidFill>
            <a:ln>
              <a:noFill/>
            </a:ln>
            <a:effectLst/>
          </c:spPr>
          <c:invertIfNegative val="0"/>
          <c:cat>
            <c:strRef>
              <c:f>Sheet3!$J$11:$J$17</c:f>
              <c:strCache>
                <c:ptCount val="7"/>
                <c:pt idx="0">
                  <c:v>拉不下情面</c:v>
                </c:pt>
                <c:pt idx="1">
                  <c:v>担心打击报复</c:v>
                </c:pt>
                <c:pt idx="2">
                  <c:v>程序太麻烦</c:v>
                </c:pt>
                <c:pt idx="3">
                  <c:v>小事没必要</c:v>
                </c:pt>
                <c:pt idx="4">
                  <c:v>不知如何举报</c:v>
                </c:pt>
                <c:pt idx="5">
                  <c:v>感觉与已无关</c:v>
                </c:pt>
                <c:pt idx="6">
                  <c:v>然并卵</c:v>
                </c:pt>
              </c:strCache>
            </c:strRef>
          </c:cat>
          <c:val>
            <c:numRef>
              <c:f>Sheet3!$K$11:$K$17</c:f>
              <c:numCache>
                <c:formatCode>General</c:formatCode>
                <c:ptCount val="7"/>
                <c:pt idx="0">
                  <c:v>14</c:v>
                </c:pt>
                <c:pt idx="1">
                  <c:v>14.4</c:v>
                </c:pt>
                <c:pt idx="2">
                  <c:v>15.1</c:v>
                </c:pt>
                <c:pt idx="3">
                  <c:v>17</c:v>
                </c:pt>
                <c:pt idx="4">
                  <c:v>23.8</c:v>
                </c:pt>
                <c:pt idx="5">
                  <c:v>27.6</c:v>
                </c:pt>
                <c:pt idx="6">
                  <c:v>35.700000000000003</c:v>
                </c:pt>
              </c:numCache>
            </c:numRef>
          </c:val>
          <c:extLst xmlns:c16r2="http://schemas.microsoft.com/office/drawing/2015/06/chart">
            <c:ext xmlns:c16="http://schemas.microsoft.com/office/drawing/2014/chart" uri="{C3380CC4-5D6E-409C-BE32-E72D297353CC}">
              <c16:uniqueId val="{00000000-2EF7-428F-9234-A04D119EC831}"/>
            </c:ext>
          </c:extLst>
        </c:ser>
        <c:ser>
          <c:idx val="1"/>
          <c:order val="1"/>
          <c:tx>
            <c:strRef>
              <c:f>Sheet3!$L$10</c:f>
              <c:strCache>
                <c:ptCount val="1"/>
                <c:pt idx="0">
                  <c:v>大学</c:v>
                </c:pt>
              </c:strCache>
            </c:strRef>
          </c:tx>
          <c:spPr>
            <a:solidFill>
              <a:schemeClr val="accent2"/>
            </a:solidFill>
            <a:ln>
              <a:noFill/>
            </a:ln>
            <a:effectLst/>
          </c:spPr>
          <c:invertIfNegative val="0"/>
          <c:cat>
            <c:strRef>
              <c:f>Sheet3!$J$11:$J$17</c:f>
              <c:strCache>
                <c:ptCount val="7"/>
                <c:pt idx="0">
                  <c:v>拉不下情面</c:v>
                </c:pt>
                <c:pt idx="1">
                  <c:v>担心打击报复</c:v>
                </c:pt>
                <c:pt idx="2">
                  <c:v>程序太麻烦</c:v>
                </c:pt>
                <c:pt idx="3">
                  <c:v>小事没必要</c:v>
                </c:pt>
                <c:pt idx="4">
                  <c:v>不知如何举报</c:v>
                </c:pt>
                <c:pt idx="5">
                  <c:v>感觉与已无关</c:v>
                </c:pt>
                <c:pt idx="6">
                  <c:v>然并卵</c:v>
                </c:pt>
              </c:strCache>
            </c:strRef>
          </c:cat>
          <c:val>
            <c:numRef>
              <c:f>Sheet3!$L$11:$L$17</c:f>
              <c:numCache>
                <c:formatCode>General</c:formatCode>
                <c:ptCount val="7"/>
                <c:pt idx="0">
                  <c:v>14.7</c:v>
                </c:pt>
                <c:pt idx="1">
                  <c:v>18.399999999999999</c:v>
                </c:pt>
                <c:pt idx="2">
                  <c:v>14.7</c:v>
                </c:pt>
                <c:pt idx="3">
                  <c:v>15.2</c:v>
                </c:pt>
                <c:pt idx="4">
                  <c:v>19.2</c:v>
                </c:pt>
                <c:pt idx="5">
                  <c:v>32.200000000000003</c:v>
                </c:pt>
                <c:pt idx="6">
                  <c:v>40.299999999999997</c:v>
                </c:pt>
              </c:numCache>
            </c:numRef>
          </c:val>
          <c:extLst xmlns:c16r2="http://schemas.microsoft.com/office/drawing/2015/06/chart">
            <c:ext xmlns:c16="http://schemas.microsoft.com/office/drawing/2014/chart" uri="{C3380CC4-5D6E-409C-BE32-E72D297353CC}">
              <c16:uniqueId val="{00000001-2EF7-428F-9234-A04D119EC831}"/>
            </c:ext>
          </c:extLst>
        </c:ser>
        <c:ser>
          <c:idx val="2"/>
          <c:order val="2"/>
          <c:tx>
            <c:strRef>
              <c:f>Sheet3!$M$10</c:f>
              <c:strCache>
                <c:ptCount val="1"/>
                <c:pt idx="0">
                  <c:v>科研院所 </c:v>
                </c:pt>
              </c:strCache>
            </c:strRef>
          </c:tx>
          <c:spPr>
            <a:solidFill>
              <a:schemeClr val="accent3"/>
            </a:solidFill>
            <a:ln>
              <a:noFill/>
            </a:ln>
            <a:effectLst/>
          </c:spPr>
          <c:invertIfNegative val="0"/>
          <c:cat>
            <c:strRef>
              <c:f>Sheet3!$J$11:$J$17</c:f>
              <c:strCache>
                <c:ptCount val="7"/>
                <c:pt idx="0">
                  <c:v>拉不下情面</c:v>
                </c:pt>
                <c:pt idx="1">
                  <c:v>担心打击报复</c:v>
                </c:pt>
                <c:pt idx="2">
                  <c:v>程序太麻烦</c:v>
                </c:pt>
                <c:pt idx="3">
                  <c:v>小事没必要</c:v>
                </c:pt>
                <c:pt idx="4">
                  <c:v>不知如何举报</c:v>
                </c:pt>
                <c:pt idx="5">
                  <c:v>感觉与已无关</c:v>
                </c:pt>
                <c:pt idx="6">
                  <c:v>然并卵</c:v>
                </c:pt>
              </c:strCache>
            </c:strRef>
          </c:cat>
          <c:val>
            <c:numRef>
              <c:f>Sheet3!$M$11:$M$17</c:f>
              <c:numCache>
                <c:formatCode>General</c:formatCode>
                <c:ptCount val="7"/>
                <c:pt idx="0">
                  <c:v>12.7</c:v>
                </c:pt>
                <c:pt idx="1">
                  <c:v>19</c:v>
                </c:pt>
                <c:pt idx="2">
                  <c:v>14.9</c:v>
                </c:pt>
                <c:pt idx="3">
                  <c:v>17.7</c:v>
                </c:pt>
                <c:pt idx="4">
                  <c:v>21.3</c:v>
                </c:pt>
                <c:pt idx="5">
                  <c:v>32.5</c:v>
                </c:pt>
                <c:pt idx="6">
                  <c:v>37.1</c:v>
                </c:pt>
              </c:numCache>
            </c:numRef>
          </c:val>
          <c:extLst xmlns:c16r2="http://schemas.microsoft.com/office/drawing/2015/06/chart">
            <c:ext xmlns:c16="http://schemas.microsoft.com/office/drawing/2014/chart" uri="{C3380CC4-5D6E-409C-BE32-E72D297353CC}">
              <c16:uniqueId val="{00000002-2EF7-428F-9234-A04D119EC831}"/>
            </c:ext>
          </c:extLst>
        </c:ser>
        <c:dLbls>
          <c:showLegendKey val="0"/>
          <c:showVal val="0"/>
          <c:showCatName val="0"/>
          <c:showSerName val="0"/>
          <c:showPercent val="0"/>
          <c:showBubbleSize val="0"/>
        </c:dLbls>
        <c:gapWidth val="219"/>
        <c:overlap val="-27"/>
        <c:axId val="240043144"/>
        <c:axId val="240043536"/>
      </c:barChart>
      <c:catAx>
        <c:axId val="240043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zh-CN"/>
          </a:p>
        </c:txPr>
        <c:crossAx val="240043536"/>
        <c:crosses val="autoZero"/>
        <c:auto val="1"/>
        <c:lblAlgn val="ctr"/>
        <c:lblOffset val="100"/>
        <c:noMultiLvlLbl val="0"/>
      </c:catAx>
      <c:valAx>
        <c:axId val="240043536"/>
        <c:scaling>
          <c:orientation val="minMax"/>
        </c:scaling>
        <c:delete val="0"/>
        <c:axPos val="l"/>
        <c:majorGridlines>
          <c:spPr>
            <a:ln w="9525" cap="flat" cmpd="sng" algn="ctr">
              <a:solidFill>
                <a:sysClr val="windowText" lastClr="000000">
                  <a:lumMod val="65000"/>
                  <a:lumOff val="35000"/>
                </a:sys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zh-CN"/>
          </a:p>
        </c:txPr>
        <c:crossAx val="240043144"/>
        <c:crosses val="autoZero"/>
        <c:crossBetween val="between"/>
      </c:valAx>
      <c:spPr>
        <a:noFill/>
        <a:ln>
          <a:noFill/>
        </a:ln>
        <a:effectLst/>
      </c:spPr>
    </c:plotArea>
    <c:legend>
      <c:legendPos val="b"/>
      <c:layout>
        <c:manualLayout>
          <c:xMode val="edge"/>
          <c:yMode val="edge"/>
          <c:x val="0.1118497017549461"/>
          <c:y val="0.19559432502518589"/>
          <c:w val="0.41314720194177679"/>
          <c:h val="6.6143006052102257E-2"/>
        </c:manualLayout>
      </c:layout>
      <c:overlay val="0"/>
      <c:spPr>
        <a:solidFill>
          <a:sysClr val="windowText" lastClr="000000"/>
        </a:solid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zh-CN"/>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CN"/>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spc="0" baseline="0">
                <a:solidFill>
                  <a:schemeClr val="bg1"/>
                </a:solidFill>
                <a:latin typeface="+mn-lt"/>
                <a:ea typeface="+mn-ea"/>
                <a:cs typeface="+mn-cs"/>
              </a:defRPr>
            </a:pPr>
            <a:r>
              <a:rPr lang="zh-CN" altLang="en-US" sz="1800" b="1">
                <a:solidFill>
                  <a:schemeClr val="bg1"/>
                </a:solidFill>
              </a:rPr>
              <a:t>对有学术不端行为者是否同情</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bg1"/>
              </a:solidFill>
              <a:latin typeface="+mn-lt"/>
              <a:ea typeface="+mn-ea"/>
              <a:cs typeface="+mn-cs"/>
            </a:defRPr>
          </a:pPr>
          <a:endParaRPr lang="zh-CN"/>
        </a:p>
      </c:txPr>
    </c:title>
    <c:autoTitleDeleted val="0"/>
    <c:plotArea>
      <c:layout/>
      <c:barChart>
        <c:barDir val="bar"/>
        <c:grouping val="percentStacked"/>
        <c:varyColors val="0"/>
        <c:ser>
          <c:idx val="0"/>
          <c:order val="0"/>
          <c:tx>
            <c:strRef>
              <c:f>Sheet2!$B$85</c:f>
              <c:strCache>
                <c:ptCount val="1"/>
                <c:pt idx="0">
                  <c:v>很同情</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Sheet2!$A$86:$A$88</c:f>
              <c:numCache>
                <c:formatCode>General</c:formatCode>
                <c:ptCount val="3"/>
                <c:pt idx="0">
                  <c:v>2008</c:v>
                </c:pt>
                <c:pt idx="1">
                  <c:v>2013</c:v>
                </c:pt>
                <c:pt idx="2">
                  <c:v>2017</c:v>
                </c:pt>
              </c:numCache>
            </c:numRef>
          </c:cat>
          <c:val>
            <c:numRef>
              <c:f>Sheet2!$B$86:$B$88</c:f>
              <c:numCache>
                <c:formatCode>#,##0.0</c:formatCode>
                <c:ptCount val="3"/>
                <c:pt idx="0">
                  <c:v>6.9</c:v>
                </c:pt>
                <c:pt idx="1">
                  <c:v>5.9017308766052485</c:v>
                </c:pt>
                <c:pt idx="2" formatCode="General">
                  <c:v>3.6</c:v>
                </c:pt>
              </c:numCache>
            </c:numRef>
          </c:val>
          <c:extLst xmlns:c16r2="http://schemas.microsoft.com/office/drawing/2015/06/chart">
            <c:ext xmlns:c16="http://schemas.microsoft.com/office/drawing/2014/chart" uri="{C3380CC4-5D6E-409C-BE32-E72D297353CC}">
              <c16:uniqueId val="{00000000-A96C-43E1-8960-AB38AAD95027}"/>
            </c:ext>
          </c:extLst>
        </c:ser>
        <c:ser>
          <c:idx val="1"/>
          <c:order val="1"/>
          <c:tx>
            <c:strRef>
              <c:f>Sheet2!$C$85</c:f>
              <c:strCache>
                <c:ptCount val="1"/>
                <c:pt idx="0">
                  <c:v>有点同情</c:v>
                </c:pt>
              </c:strCache>
            </c:strRef>
          </c:tx>
          <c:spPr>
            <a:solidFill>
              <a:srgbClr val="ED7D31">
                <a:lumMod val="60000"/>
                <a:lumOff val="4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Sheet2!$A$86:$A$88</c:f>
              <c:numCache>
                <c:formatCode>General</c:formatCode>
                <c:ptCount val="3"/>
                <c:pt idx="0">
                  <c:v>2008</c:v>
                </c:pt>
                <c:pt idx="1">
                  <c:v>2013</c:v>
                </c:pt>
                <c:pt idx="2">
                  <c:v>2017</c:v>
                </c:pt>
              </c:numCache>
            </c:numRef>
          </c:cat>
          <c:val>
            <c:numRef>
              <c:f>Sheet2!$C$86:$C$88</c:f>
              <c:numCache>
                <c:formatCode>#,##0.0</c:formatCode>
                <c:ptCount val="3"/>
                <c:pt idx="0">
                  <c:v>24.3</c:v>
                </c:pt>
                <c:pt idx="1">
                  <c:v>23.5</c:v>
                </c:pt>
                <c:pt idx="2" formatCode="General">
                  <c:v>14.8</c:v>
                </c:pt>
              </c:numCache>
            </c:numRef>
          </c:val>
          <c:extLst xmlns:c16r2="http://schemas.microsoft.com/office/drawing/2015/06/chart">
            <c:ext xmlns:c16="http://schemas.microsoft.com/office/drawing/2014/chart" uri="{C3380CC4-5D6E-409C-BE32-E72D297353CC}">
              <c16:uniqueId val="{00000001-A96C-43E1-8960-AB38AAD95027}"/>
            </c:ext>
          </c:extLst>
        </c:ser>
        <c:ser>
          <c:idx val="2"/>
          <c:order val="2"/>
          <c:tx>
            <c:strRef>
              <c:f>Sheet2!$D$85</c:f>
              <c:strCache>
                <c:ptCount val="1"/>
                <c:pt idx="0">
                  <c:v>不同情</c:v>
                </c:pt>
              </c:strCache>
            </c:strRef>
          </c:tx>
          <c:spPr>
            <a:solidFill>
              <a:schemeClr val="bg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Sheet2!$A$86:$A$88</c:f>
              <c:numCache>
                <c:formatCode>General</c:formatCode>
                <c:ptCount val="3"/>
                <c:pt idx="0">
                  <c:v>2008</c:v>
                </c:pt>
                <c:pt idx="1">
                  <c:v>2013</c:v>
                </c:pt>
                <c:pt idx="2">
                  <c:v>2017</c:v>
                </c:pt>
              </c:numCache>
            </c:numRef>
          </c:cat>
          <c:val>
            <c:numRef>
              <c:f>Sheet2!$D$86:$D$88</c:f>
              <c:numCache>
                <c:formatCode>#,##0.0</c:formatCode>
                <c:ptCount val="3"/>
                <c:pt idx="0">
                  <c:v>68.8</c:v>
                </c:pt>
                <c:pt idx="1">
                  <c:v>70.599999999999994</c:v>
                </c:pt>
                <c:pt idx="2" formatCode="General">
                  <c:v>81.599999999999994</c:v>
                </c:pt>
              </c:numCache>
            </c:numRef>
          </c:val>
          <c:extLst xmlns:c16r2="http://schemas.microsoft.com/office/drawing/2015/06/chart">
            <c:ext xmlns:c16="http://schemas.microsoft.com/office/drawing/2014/chart" uri="{C3380CC4-5D6E-409C-BE32-E72D297353CC}">
              <c16:uniqueId val="{00000002-A96C-43E1-8960-AB38AAD95027}"/>
            </c:ext>
          </c:extLst>
        </c:ser>
        <c:dLbls>
          <c:showLegendKey val="0"/>
          <c:showVal val="0"/>
          <c:showCatName val="0"/>
          <c:showSerName val="0"/>
          <c:showPercent val="0"/>
          <c:showBubbleSize val="0"/>
        </c:dLbls>
        <c:gapWidth val="150"/>
        <c:overlap val="100"/>
        <c:axId val="240044320"/>
        <c:axId val="240044712"/>
      </c:barChart>
      <c:catAx>
        <c:axId val="2400443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bg1"/>
                </a:solidFill>
                <a:latin typeface="+mn-lt"/>
                <a:ea typeface="+mn-ea"/>
                <a:cs typeface="+mn-cs"/>
              </a:defRPr>
            </a:pPr>
            <a:endParaRPr lang="zh-CN"/>
          </a:p>
        </c:txPr>
        <c:crossAx val="240044712"/>
        <c:crosses val="autoZero"/>
        <c:auto val="1"/>
        <c:lblAlgn val="ctr"/>
        <c:lblOffset val="100"/>
        <c:noMultiLvlLbl val="0"/>
      </c:catAx>
      <c:valAx>
        <c:axId val="24004471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bg1"/>
                </a:solidFill>
                <a:latin typeface="+mn-lt"/>
                <a:ea typeface="+mn-ea"/>
                <a:cs typeface="+mn-cs"/>
              </a:defRPr>
            </a:pPr>
            <a:endParaRPr lang="zh-CN"/>
          </a:p>
        </c:txPr>
        <c:crossAx val="2400443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1" i="0" u="none" strike="noStrike" kern="1200" spc="0" baseline="0">
                <a:solidFill>
                  <a:schemeClr val="bg1"/>
                </a:solidFill>
                <a:latin typeface="+mn-lt"/>
                <a:ea typeface="+mn-ea"/>
                <a:cs typeface="+mn-cs"/>
              </a:defRPr>
            </a:pPr>
            <a:r>
              <a:rPr lang="zh-CN" altLang="en-US" sz="1800" b="1">
                <a:solidFill>
                  <a:schemeClr val="bg1"/>
                </a:solidFill>
              </a:rPr>
              <a:t>是否可以原谅有学术不端行为者</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bg1"/>
              </a:solidFill>
              <a:latin typeface="+mn-lt"/>
              <a:ea typeface="+mn-ea"/>
              <a:cs typeface="+mn-cs"/>
            </a:defRPr>
          </a:pPr>
          <a:endParaRPr lang="zh-CN"/>
        </a:p>
      </c:txPr>
    </c:title>
    <c:autoTitleDeleted val="0"/>
    <c:plotArea>
      <c:layout/>
      <c:barChart>
        <c:barDir val="bar"/>
        <c:grouping val="percentStacked"/>
        <c:varyColors val="0"/>
        <c:ser>
          <c:idx val="0"/>
          <c:order val="0"/>
          <c:tx>
            <c:strRef>
              <c:f>Sheet2!$B$99</c:f>
              <c:strCache>
                <c:ptCount val="1"/>
                <c:pt idx="0">
                  <c:v>完全可以</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Sheet2!$A$100:$A$102</c:f>
              <c:numCache>
                <c:formatCode>General</c:formatCode>
                <c:ptCount val="3"/>
                <c:pt idx="0">
                  <c:v>2008</c:v>
                </c:pt>
                <c:pt idx="1">
                  <c:v>2013</c:v>
                </c:pt>
                <c:pt idx="2">
                  <c:v>2017</c:v>
                </c:pt>
              </c:numCache>
            </c:numRef>
          </c:cat>
          <c:val>
            <c:numRef>
              <c:f>Sheet2!$B$100:$B$102</c:f>
              <c:numCache>
                <c:formatCode>General</c:formatCode>
                <c:ptCount val="3"/>
                <c:pt idx="0">
                  <c:v>1.8</c:v>
                </c:pt>
                <c:pt idx="1">
                  <c:v>2</c:v>
                </c:pt>
                <c:pt idx="2">
                  <c:v>1.8</c:v>
                </c:pt>
              </c:numCache>
            </c:numRef>
          </c:val>
          <c:extLst xmlns:c16r2="http://schemas.microsoft.com/office/drawing/2015/06/chart">
            <c:ext xmlns:c16="http://schemas.microsoft.com/office/drawing/2014/chart" uri="{C3380CC4-5D6E-409C-BE32-E72D297353CC}">
              <c16:uniqueId val="{00000000-46F1-40AE-8424-24171019E98C}"/>
            </c:ext>
          </c:extLst>
        </c:ser>
        <c:ser>
          <c:idx val="1"/>
          <c:order val="1"/>
          <c:tx>
            <c:strRef>
              <c:f>Sheet2!$C$99</c:f>
              <c:strCache>
                <c:ptCount val="1"/>
                <c:pt idx="0">
                  <c:v>基本可以</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Sheet2!$A$100:$A$102</c:f>
              <c:numCache>
                <c:formatCode>General</c:formatCode>
                <c:ptCount val="3"/>
                <c:pt idx="0">
                  <c:v>2008</c:v>
                </c:pt>
                <c:pt idx="1">
                  <c:v>2013</c:v>
                </c:pt>
                <c:pt idx="2">
                  <c:v>2017</c:v>
                </c:pt>
              </c:numCache>
            </c:numRef>
          </c:cat>
          <c:val>
            <c:numRef>
              <c:f>Sheet2!$C$100:$C$102</c:f>
              <c:numCache>
                <c:formatCode>General</c:formatCode>
                <c:ptCount val="3"/>
                <c:pt idx="0">
                  <c:v>18</c:v>
                </c:pt>
                <c:pt idx="1">
                  <c:v>19</c:v>
                </c:pt>
                <c:pt idx="2">
                  <c:v>12.3</c:v>
                </c:pt>
              </c:numCache>
            </c:numRef>
          </c:val>
          <c:extLst xmlns:c16r2="http://schemas.microsoft.com/office/drawing/2015/06/chart">
            <c:ext xmlns:c16="http://schemas.microsoft.com/office/drawing/2014/chart" uri="{C3380CC4-5D6E-409C-BE32-E72D297353CC}">
              <c16:uniqueId val="{00000001-46F1-40AE-8424-24171019E98C}"/>
            </c:ext>
          </c:extLst>
        </c:ser>
        <c:ser>
          <c:idx val="2"/>
          <c:order val="2"/>
          <c:tx>
            <c:strRef>
              <c:f>Sheet2!$D$99</c:f>
              <c:strCache>
                <c:ptCount val="1"/>
                <c:pt idx="0">
                  <c:v>不能原谅</c:v>
                </c:pt>
              </c:strCache>
            </c:strRef>
          </c:tx>
          <c:spPr>
            <a:solidFill>
              <a:schemeClr val="bg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Sheet2!$A$100:$A$102</c:f>
              <c:numCache>
                <c:formatCode>General</c:formatCode>
                <c:ptCount val="3"/>
                <c:pt idx="0">
                  <c:v>2008</c:v>
                </c:pt>
                <c:pt idx="1">
                  <c:v>2013</c:v>
                </c:pt>
                <c:pt idx="2">
                  <c:v>2017</c:v>
                </c:pt>
              </c:numCache>
            </c:numRef>
          </c:cat>
          <c:val>
            <c:numRef>
              <c:f>Sheet2!$D$100:$D$102</c:f>
              <c:numCache>
                <c:formatCode>General</c:formatCode>
                <c:ptCount val="3"/>
                <c:pt idx="0">
                  <c:v>80.2</c:v>
                </c:pt>
                <c:pt idx="1">
                  <c:v>79</c:v>
                </c:pt>
                <c:pt idx="2">
                  <c:v>85.9</c:v>
                </c:pt>
              </c:numCache>
            </c:numRef>
          </c:val>
          <c:extLst xmlns:c16r2="http://schemas.microsoft.com/office/drawing/2015/06/chart">
            <c:ext xmlns:c16="http://schemas.microsoft.com/office/drawing/2014/chart" uri="{C3380CC4-5D6E-409C-BE32-E72D297353CC}">
              <c16:uniqueId val="{00000002-46F1-40AE-8424-24171019E98C}"/>
            </c:ext>
          </c:extLst>
        </c:ser>
        <c:dLbls>
          <c:showLegendKey val="0"/>
          <c:showVal val="0"/>
          <c:showCatName val="0"/>
          <c:showSerName val="0"/>
          <c:showPercent val="0"/>
          <c:showBubbleSize val="0"/>
        </c:dLbls>
        <c:gapWidth val="150"/>
        <c:overlap val="100"/>
        <c:axId val="240045496"/>
        <c:axId val="240045888"/>
      </c:barChart>
      <c:catAx>
        <c:axId val="2400454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bg1"/>
                </a:solidFill>
                <a:latin typeface="+mn-lt"/>
                <a:ea typeface="+mn-ea"/>
                <a:cs typeface="+mn-cs"/>
              </a:defRPr>
            </a:pPr>
            <a:endParaRPr lang="zh-CN"/>
          </a:p>
        </c:txPr>
        <c:crossAx val="240045888"/>
        <c:crosses val="autoZero"/>
        <c:auto val="1"/>
        <c:lblAlgn val="ctr"/>
        <c:lblOffset val="100"/>
        <c:noMultiLvlLbl val="0"/>
      </c:catAx>
      <c:valAx>
        <c:axId val="24004588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zh-CN"/>
          </a:p>
        </c:txPr>
        <c:crossAx val="2400454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zh-CN"/>
        </a:p>
      </c:txPr>
    </c:legend>
    <c:plotVisOnly val="1"/>
    <c:dispBlanksAs val="gap"/>
    <c:showDLblsOverMax val="0"/>
  </c:chart>
  <c:spPr>
    <a:noFill/>
    <a:ln w="9525" cap="flat" cmpd="sng" algn="ctr">
      <a:noFill/>
      <a:round/>
    </a:ln>
    <a:effectLst/>
  </c:spPr>
  <c:txPr>
    <a:bodyPr/>
    <a:lstStyle/>
    <a:p>
      <a:pPr>
        <a:defRPr/>
      </a:pPr>
      <a:endParaRPr lang="zh-CN"/>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spc="0" baseline="0">
                <a:solidFill>
                  <a:schemeClr val="bg1"/>
                </a:solidFill>
                <a:latin typeface="+mn-lt"/>
                <a:ea typeface="+mn-ea"/>
                <a:cs typeface="+mn-cs"/>
              </a:defRPr>
            </a:pPr>
            <a:r>
              <a:rPr lang="zh-CN" altLang="en-US" sz="2000" b="1" dirty="0">
                <a:solidFill>
                  <a:schemeClr val="bg1"/>
                </a:solidFill>
              </a:rPr>
              <a:t>有关学术规范知识的来源</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bg1"/>
              </a:solidFill>
              <a:latin typeface="+mn-lt"/>
              <a:ea typeface="+mn-ea"/>
              <a:cs typeface="+mn-cs"/>
            </a:defRPr>
          </a:pPr>
          <a:endParaRPr lang="zh-CN"/>
        </a:p>
      </c:txPr>
    </c:title>
    <c:autoTitleDeleted val="0"/>
    <c:plotArea>
      <c:layout/>
      <c:barChart>
        <c:barDir val="col"/>
        <c:grouping val="clustered"/>
        <c:varyColors val="0"/>
        <c:ser>
          <c:idx val="0"/>
          <c:order val="0"/>
          <c:tx>
            <c:strRef>
              <c:f>Sheet2!$A$69</c:f>
              <c:strCache>
                <c:ptCount val="1"/>
                <c:pt idx="0">
                  <c:v>2008年</c:v>
                </c:pt>
              </c:strCache>
            </c:strRef>
          </c:tx>
          <c:spPr>
            <a:solidFill>
              <a:schemeClr val="accent1"/>
            </a:solidFill>
            <a:ln>
              <a:noFill/>
            </a:ln>
            <a:effectLst/>
          </c:spPr>
          <c:invertIfNegative val="0"/>
          <c:cat>
            <c:strRef>
              <c:f>Sheet2!$B$68:$G$68</c:f>
              <c:strCache>
                <c:ptCount val="5"/>
                <c:pt idx="0">
                  <c:v>师友言传身教</c:v>
                </c:pt>
                <c:pt idx="1">
                  <c:v>读书时的课程</c:v>
                </c:pt>
                <c:pt idx="2">
                  <c:v>工作单位培训</c:v>
                </c:pt>
                <c:pt idx="3">
                  <c:v>自己收集材料</c:v>
                </c:pt>
                <c:pt idx="4">
                  <c:v>学术团体培训</c:v>
                </c:pt>
              </c:strCache>
            </c:strRef>
          </c:cat>
          <c:val>
            <c:numRef>
              <c:f>Sheet2!$B$69:$G$69</c:f>
              <c:numCache>
                <c:formatCode>General</c:formatCode>
                <c:ptCount val="5"/>
                <c:pt idx="0" formatCode="#,##0.0">
                  <c:v>46.3</c:v>
                </c:pt>
                <c:pt idx="1">
                  <c:v>40.1</c:v>
                </c:pt>
                <c:pt idx="2">
                  <c:v>36</c:v>
                </c:pt>
                <c:pt idx="3" formatCode="#,##0.0">
                  <c:v>32.6</c:v>
                </c:pt>
                <c:pt idx="4">
                  <c:v>17.7</c:v>
                </c:pt>
              </c:numCache>
            </c:numRef>
          </c:val>
          <c:extLst xmlns:c16r2="http://schemas.microsoft.com/office/drawing/2015/06/chart">
            <c:ext xmlns:c16="http://schemas.microsoft.com/office/drawing/2014/chart" uri="{C3380CC4-5D6E-409C-BE32-E72D297353CC}">
              <c16:uniqueId val="{00000000-0B84-4414-9346-2BD5EB737D27}"/>
            </c:ext>
          </c:extLst>
        </c:ser>
        <c:ser>
          <c:idx val="1"/>
          <c:order val="1"/>
          <c:tx>
            <c:strRef>
              <c:f>Sheet2!$A$70</c:f>
              <c:strCache>
                <c:ptCount val="1"/>
                <c:pt idx="0">
                  <c:v>2013年</c:v>
                </c:pt>
              </c:strCache>
            </c:strRef>
          </c:tx>
          <c:spPr>
            <a:solidFill>
              <a:schemeClr val="accent2"/>
            </a:solidFill>
            <a:ln>
              <a:noFill/>
            </a:ln>
            <a:effectLst/>
          </c:spPr>
          <c:invertIfNegative val="0"/>
          <c:cat>
            <c:strRef>
              <c:f>Sheet2!$B$68:$G$68</c:f>
              <c:strCache>
                <c:ptCount val="5"/>
                <c:pt idx="0">
                  <c:v>师友言传身教</c:v>
                </c:pt>
                <c:pt idx="1">
                  <c:v>读书时的课程</c:v>
                </c:pt>
                <c:pt idx="2">
                  <c:v>工作单位培训</c:v>
                </c:pt>
                <c:pt idx="3">
                  <c:v>自己收集材料</c:v>
                </c:pt>
                <c:pt idx="4">
                  <c:v>学术团体培训</c:v>
                </c:pt>
              </c:strCache>
            </c:strRef>
          </c:cat>
          <c:val>
            <c:numRef>
              <c:f>Sheet2!$B$70:$G$70</c:f>
              <c:numCache>
                <c:formatCode>General</c:formatCode>
                <c:ptCount val="5"/>
                <c:pt idx="0">
                  <c:v>44.7</c:v>
                </c:pt>
                <c:pt idx="1">
                  <c:v>47.9</c:v>
                </c:pt>
                <c:pt idx="2">
                  <c:v>41.7</c:v>
                </c:pt>
                <c:pt idx="3">
                  <c:v>31.5</c:v>
                </c:pt>
                <c:pt idx="4">
                  <c:v>20.100000000000001</c:v>
                </c:pt>
              </c:numCache>
            </c:numRef>
          </c:val>
          <c:extLst xmlns:c16r2="http://schemas.microsoft.com/office/drawing/2015/06/chart">
            <c:ext xmlns:c16="http://schemas.microsoft.com/office/drawing/2014/chart" uri="{C3380CC4-5D6E-409C-BE32-E72D297353CC}">
              <c16:uniqueId val="{00000001-0B84-4414-9346-2BD5EB737D27}"/>
            </c:ext>
          </c:extLst>
        </c:ser>
        <c:ser>
          <c:idx val="2"/>
          <c:order val="2"/>
          <c:tx>
            <c:strRef>
              <c:f>Sheet2!$A$71</c:f>
              <c:strCache>
                <c:ptCount val="1"/>
                <c:pt idx="0">
                  <c:v>2017年</c:v>
                </c:pt>
              </c:strCache>
            </c:strRef>
          </c:tx>
          <c:spPr>
            <a:solidFill>
              <a:srgbClr val="FFFF00"/>
            </a:solidFill>
            <a:ln>
              <a:noFill/>
            </a:ln>
            <a:effectLst/>
          </c:spPr>
          <c:invertIfNegative val="0"/>
          <c:cat>
            <c:strRef>
              <c:f>Sheet2!$B$68:$G$68</c:f>
              <c:strCache>
                <c:ptCount val="5"/>
                <c:pt idx="0">
                  <c:v>师友言传身教</c:v>
                </c:pt>
                <c:pt idx="1">
                  <c:v>读书时的课程</c:v>
                </c:pt>
                <c:pt idx="2">
                  <c:v>工作单位培训</c:v>
                </c:pt>
                <c:pt idx="3">
                  <c:v>自己收集材料</c:v>
                </c:pt>
                <c:pt idx="4">
                  <c:v>学术团体培训</c:v>
                </c:pt>
              </c:strCache>
            </c:strRef>
          </c:cat>
          <c:val>
            <c:numRef>
              <c:f>Sheet2!$B$71:$G$71</c:f>
              <c:numCache>
                <c:formatCode>General</c:formatCode>
                <c:ptCount val="5"/>
                <c:pt idx="0">
                  <c:v>39.700000000000003</c:v>
                </c:pt>
                <c:pt idx="1">
                  <c:v>40</c:v>
                </c:pt>
                <c:pt idx="2">
                  <c:v>46.8</c:v>
                </c:pt>
                <c:pt idx="3">
                  <c:v>24.7</c:v>
                </c:pt>
                <c:pt idx="4">
                  <c:v>24.7</c:v>
                </c:pt>
              </c:numCache>
            </c:numRef>
          </c:val>
          <c:extLst xmlns:c16r2="http://schemas.microsoft.com/office/drawing/2015/06/chart">
            <c:ext xmlns:c16="http://schemas.microsoft.com/office/drawing/2014/chart" uri="{C3380CC4-5D6E-409C-BE32-E72D297353CC}">
              <c16:uniqueId val="{00000002-0B84-4414-9346-2BD5EB737D27}"/>
            </c:ext>
          </c:extLst>
        </c:ser>
        <c:dLbls>
          <c:showLegendKey val="0"/>
          <c:showVal val="0"/>
          <c:showCatName val="0"/>
          <c:showSerName val="0"/>
          <c:showPercent val="0"/>
          <c:showBubbleSize val="0"/>
        </c:dLbls>
        <c:gapWidth val="219"/>
        <c:overlap val="-27"/>
        <c:axId val="240046672"/>
        <c:axId val="240047064"/>
      </c:barChart>
      <c:catAx>
        <c:axId val="240046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bg1"/>
                </a:solidFill>
                <a:latin typeface="+mn-lt"/>
                <a:ea typeface="+mn-ea"/>
                <a:cs typeface="+mn-cs"/>
              </a:defRPr>
            </a:pPr>
            <a:endParaRPr lang="zh-CN"/>
          </a:p>
        </c:txPr>
        <c:crossAx val="240047064"/>
        <c:crosses val="autoZero"/>
        <c:auto val="1"/>
        <c:lblAlgn val="ctr"/>
        <c:lblOffset val="100"/>
        <c:noMultiLvlLbl val="0"/>
      </c:catAx>
      <c:valAx>
        <c:axId val="240047064"/>
        <c:scaling>
          <c:orientation val="minMax"/>
        </c:scaling>
        <c:delete val="0"/>
        <c:axPos val="l"/>
        <c:majorGridlines>
          <c:spPr>
            <a:ln w="9525" cap="flat" cmpd="sng" algn="ctr">
              <a:solidFill>
                <a:srgbClr val="E7E6E6">
                  <a:lumMod val="50000"/>
                </a:srgb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zh-CN"/>
          </a:p>
        </c:txPr>
        <c:crossAx val="24004667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4">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bg1"/>
                </a:solidFill>
                <a:latin typeface="+mn-lt"/>
                <a:ea typeface="+mn-ea"/>
                <a:cs typeface="+mn-cs"/>
              </a:defRPr>
            </a:pPr>
            <a:r>
              <a:rPr lang="zh-CN" altLang="en-US" sz="1800" dirty="0">
                <a:solidFill>
                  <a:schemeClr val="bg1"/>
                </a:solidFill>
                <a:latin typeface="宋体" panose="02010600030101010101" pitchFamily="2" charset="-122"/>
                <a:ea typeface="宋体" panose="02010600030101010101" pitchFamily="2" charset="-122"/>
              </a:rPr>
              <a:t>不同机构类型科技工作者的诚信规范知识来源（</a:t>
            </a:r>
            <a:r>
              <a:rPr lang="en-US" altLang="zh-CN" sz="1800" dirty="0">
                <a:solidFill>
                  <a:schemeClr val="bg1"/>
                </a:solidFill>
                <a:latin typeface="宋体" panose="02010600030101010101" pitchFamily="2" charset="-122"/>
                <a:ea typeface="宋体" panose="02010600030101010101" pitchFamily="2" charset="-122"/>
              </a:rPr>
              <a:t>%</a:t>
            </a:r>
            <a:r>
              <a:rPr lang="zh-CN" altLang="en-US" sz="1800" dirty="0">
                <a:solidFill>
                  <a:schemeClr val="bg1"/>
                </a:solidFill>
                <a:latin typeface="宋体" panose="02010600030101010101" pitchFamily="2" charset="-122"/>
                <a:ea typeface="宋体" panose="02010600030101010101" pitchFamily="2" charset="-122"/>
              </a:rPr>
              <a: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bg1"/>
              </a:solidFill>
              <a:latin typeface="+mn-lt"/>
              <a:ea typeface="+mn-ea"/>
              <a:cs typeface="+mn-cs"/>
            </a:defRPr>
          </a:pPr>
          <a:endParaRPr lang="zh-CN"/>
        </a:p>
      </c:txPr>
    </c:title>
    <c:autoTitleDeleted val="0"/>
    <c:plotArea>
      <c:layout/>
      <c:barChart>
        <c:barDir val="col"/>
        <c:grouping val="clustered"/>
        <c:varyColors val="0"/>
        <c:ser>
          <c:idx val="0"/>
          <c:order val="0"/>
          <c:tx>
            <c:strRef>
              <c:f>Sheet7!$A$5</c:f>
              <c:strCache>
                <c:ptCount val="1"/>
                <c:pt idx="0">
                  <c:v>总体</c:v>
                </c:pt>
              </c:strCache>
            </c:strRef>
          </c:tx>
          <c:spPr>
            <a:solidFill>
              <a:sysClr val="window" lastClr="FFFFFF"/>
            </a:solidFill>
            <a:ln>
              <a:noFill/>
            </a:ln>
            <a:effectLst/>
          </c:spPr>
          <c:invertIfNegative val="0"/>
          <c:cat>
            <c:strRef>
              <c:f>Sheet7!$B$4:$G$4</c:f>
              <c:strCache>
                <c:ptCount val="6"/>
                <c:pt idx="0">
                  <c:v>读书时课程</c:v>
                </c:pt>
                <c:pt idx="1">
                  <c:v>工作单位培训</c:v>
                </c:pt>
                <c:pt idx="2">
                  <c:v>学术团体培训</c:v>
                </c:pt>
                <c:pt idx="3">
                  <c:v>师友言传身教</c:v>
                </c:pt>
                <c:pt idx="4">
                  <c:v>自己收集材料</c:v>
                </c:pt>
                <c:pt idx="5">
                  <c:v>其他</c:v>
                </c:pt>
              </c:strCache>
            </c:strRef>
          </c:cat>
          <c:val>
            <c:numRef>
              <c:f>Sheet7!$B$5:$G$5</c:f>
              <c:numCache>
                <c:formatCode>0.0_ </c:formatCode>
                <c:ptCount val="6"/>
                <c:pt idx="0">
                  <c:v>40</c:v>
                </c:pt>
                <c:pt idx="1">
                  <c:v>46.8</c:v>
                </c:pt>
                <c:pt idx="2">
                  <c:v>24.7</c:v>
                </c:pt>
                <c:pt idx="3">
                  <c:v>39.700000000000003</c:v>
                </c:pt>
                <c:pt idx="4">
                  <c:v>24.7</c:v>
                </c:pt>
                <c:pt idx="5">
                  <c:v>2.1</c:v>
                </c:pt>
              </c:numCache>
            </c:numRef>
          </c:val>
          <c:extLst xmlns:c16r2="http://schemas.microsoft.com/office/drawing/2015/06/chart">
            <c:ext xmlns:c16="http://schemas.microsoft.com/office/drawing/2014/chart" uri="{C3380CC4-5D6E-409C-BE32-E72D297353CC}">
              <c16:uniqueId val="{00000000-5BAF-4150-ABAA-BD3BDB5674D7}"/>
            </c:ext>
          </c:extLst>
        </c:ser>
        <c:ser>
          <c:idx val="1"/>
          <c:order val="1"/>
          <c:tx>
            <c:strRef>
              <c:f>Sheet7!$A$6</c:f>
              <c:strCache>
                <c:ptCount val="1"/>
                <c:pt idx="0">
                  <c:v>高校</c:v>
                </c:pt>
              </c:strCache>
            </c:strRef>
          </c:tx>
          <c:spPr>
            <a:solidFill>
              <a:srgbClr val="FF0000"/>
            </a:solidFill>
            <a:ln>
              <a:noFill/>
            </a:ln>
            <a:effectLst/>
          </c:spPr>
          <c:invertIfNegative val="0"/>
          <c:cat>
            <c:strRef>
              <c:f>Sheet7!$B$4:$G$4</c:f>
              <c:strCache>
                <c:ptCount val="6"/>
                <c:pt idx="0">
                  <c:v>读书时课程</c:v>
                </c:pt>
                <c:pt idx="1">
                  <c:v>工作单位培训</c:v>
                </c:pt>
                <c:pt idx="2">
                  <c:v>学术团体培训</c:v>
                </c:pt>
                <c:pt idx="3">
                  <c:v>师友言传身教</c:v>
                </c:pt>
                <c:pt idx="4">
                  <c:v>自己收集材料</c:v>
                </c:pt>
                <c:pt idx="5">
                  <c:v>其他</c:v>
                </c:pt>
              </c:strCache>
            </c:strRef>
          </c:cat>
          <c:val>
            <c:numRef>
              <c:f>Sheet7!$B$6:$G$6</c:f>
              <c:numCache>
                <c:formatCode>0.0_ </c:formatCode>
                <c:ptCount val="6"/>
                <c:pt idx="0">
                  <c:v>39.6</c:v>
                </c:pt>
                <c:pt idx="1">
                  <c:v>45</c:v>
                </c:pt>
                <c:pt idx="2">
                  <c:v>22.9</c:v>
                </c:pt>
                <c:pt idx="3">
                  <c:v>54.3</c:v>
                </c:pt>
                <c:pt idx="4">
                  <c:v>23.7</c:v>
                </c:pt>
                <c:pt idx="5">
                  <c:v>1</c:v>
                </c:pt>
              </c:numCache>
            </c:numRef>
          </c:val>
          <c:extLst xmlns:c16r2="http://schemas.microsoft.com/office/drawing/2015/06/chart">
            <c:ext xmlns:c16="http://schemas.microsoft.com/office/drawing/2014/chart" uri="{C3380CC4-5D6E-409C-BE32-E72D297353CC}">
              <c16:uniqueId val="{00000001-5BAF-4150-ABAA-BD3BDB5674D7}"/>
            </c:ext>
          </c:extLst>
        </c:ser>
        <c:ser>
          <c:idx val="2"/>
          <c:order val="2"/>
          <c:tx>
            <c:strRef>
              <c:f>Sheet7!$A$7</c:f>
              <c:strCache>
                <c:ptCount val="1"/>
                <c:pt idx="0">
                  <c:v>科研院所</c:v>
                </c:pt>
              </c:strCache>
            </c:strRef>
          </c:tx>
          <c:spPr>
            <a:solidFill>
              <a:srgbClr val="0070C0"/>
            </a:solidFill>
            <a:ln>
              <a:noFill/>
            </a:ln>
            <a:effectLst/>
          </c:spPr>
          <c:invertIfNegative val="0"/>
          <c:dPt>
            <c:idx val="0"/>
            <c:invertIfNegative val="0"/>
            <c:bubble3D val="0"/>
            <c:spPr>
              <a:solidFill>
                <a:srgbClr val="00B0F0"/>
              </a:solidFill>
              <a:ln>
                <a:noFill/>
              </a:ln>
              <a:effectLst/>
            </c:spPr>
            <c:extLst xmlns:c16r2="http://schemas.microsoft.com/office/drawing/2015/06/chart">
              <c:ext xmlns:c16="http://schemas.microsoft.com/office/drawing/2014/chart" uri="{C3380CC4-5D6E-409C-BE32-E72D297353CC}">
                <c16:uniqueId val="{00000000-B052-494A-AC87-10BC5F4E9431}"/>
              </c:ext>
            </c:extLst>
          </c:dPt>
          <c:cat>
            <c:strRef>
              <c:f>Sheet7!$B$4:$G$4</c:f>
              <c:strCache>
                <c:ptCount val="6"/>
                <c:pt idx="0">
                  <c:v>读书时课程</c:v>
                </c:pt>
                <c:pt idx="1">
                  <c:v>工作单位培训</c:v>
                </c:pt>
                <c:pt idx="2">
                  <c:v>学术团体培训</c:v>
                </c:pt>
                <c:pt idx="3">
                  <c:v>师友言传身教</c:v>
                </c:pt>
                <c:pt idx="4">
                  <c:v>自己收集材料</c:v>
                </c:pt>
                <c:pt idx="5">
                  <c:v>其他</c:v>
                </c:pt>
              </c:strCache>
            </c:strRef>
          </c:cat>
          <c:val>
            <c:numRef>
              <c:f>Sheet7!$B$7:$G$7</c:f>
              <c:numCache>
                <c:formatCode>0.0_ </c:formatCode>
                <c:ptCount val="6"/>
                <c:pt idx="0">
                  <c:v>41</c:v>
                </c:pt>
                <c:pt idx="1">
                  <c:v>45.9</c:v>
                </c:pt>
                <c:pt idx="2">
                  <c:v>22.5</c:v>
                </c:pt>
                <c:pt idx="3">
                  <c:v>46.2</c:v>
                </c:pt>
                <c:pt idx="4">
                  <c:v>24.4</c:v>
                </c:pt>
                <c:pt idx="5">
                  <c:v>1.5</c:v>
                </c:pt>
              </c:numCache>
            </c:numRef>
          </c:val>
          <c:extLst xmlns:c16r2="http://schemas.microsoft.com/office/drawing/2015/06/chart">
            <c:ext xmlns:c16="http://schemas.microsoft.com/office/drawing/2014/chart" uri="{C3380CC4-5D6E-409C-BE32-E72D297353CC}">
              <c16:uniqueId val="{00000002-5BAF-4150-ABAA-BD3BDB5674D7}"/>
            </c:ext>
          </c:extLst>
        </c:ser>
        <c:ser>
          <c:idx val="3"/>
          <c:order val="3"/>
          <c:tx>
            <c:strRef>
              <c:f>Sheet7!$A$8</c:f>
              <c:strCache>
                <c:ptCount val="1"/>
                <c:pt idx="0">
                  <c:v>卫生机构 </c:v>
                </c:pt>
              </c:strCache>
            </c:strRef>
          </c:tx>
          <c:spPr>
            <a:solidFill>
              <a:srgbClr val="44546A">
                <a:lumMod val="20000"/>
                <a:lumOff val="80000"/>
              </a:srgbClr>
            </a:solidFill>
            <a:ln>
              <a:noFill/>
            </a:ln>
            <a:effectLst/>
          </c:spPr>
          <c:invertIfNegative val="0"/>
          <c:cat>
            <c:strRef>
              <c:f>Sheet7!$B$4:$G$4</c:f>
              <c:strCache>
                <c:ptCount val="6"/>
                <c:pt idx="0">
                  <c:v>读书时课程</c:v>
                </c:pt>
                <c:pt idx="1">
                  <c:v>工作单位培训</c:v>
                </c:pt>
                <c:pt idx="2">
                  <c:v>学术团体培训</c:v>
                </c:pt>
                <c:pt idx="3">
                  <c:v>师友言传身教</c:v>
                </c:pt>
                <c:pt idx="4">
                  <c:v>自己收集材料</c:v>
                </c:pt>
                <c:pt idx="5">
                  <c:v>其他</c:v>
                </c:pt>
              </c:strCache>
            </c:strRef>
          </c:cat>
          <c:val>
            <c:numRef>
              <c:f>Sheet7!$B$8:$G$8</c:f>
              <c:numCache>
                <c:formatCode>0.0_ </c:formatCode>
                <c:ptCount val="6"/>
                <c:pt idx="0">
                  <c:v>41.9</c:v>
                </c:pt>
                <c:pt idx="1">
                  <c:v>52.5</c:v>
                </c:pt>
                <c:pt idx="2">
                  <c:v>30</c:v>
                </c:pt>
                <c:pt idx="3">
                  <c:v>36.1</c:v>
                </c:pt>
                <c:pt idx="4">
                  <c:v>21.2</c:v>
                </c:pt>
                <c:pt idx="5">
                  <c:v>2.2999999999999998</c:v>
                </c:pt>
              </c:numCache>
            </c:numRef>
          </c:val>
          <c:extLst xmlns:c16r2="http://schemas.microsoft.com/office/drawing/2015/06/chart">
            <c:ext xmlns:c16="http://schemas.microsoft.com/office/drawing/2014/chart" uri="{C3380CC4-5D6E-409C-BE32-E72D297353CC}">
              <c16:uniqueId val="{00000003-5BAF-4150-ABAA-BD3BDB5674D7}"/>
            </c:ext>
          </c:extLst>
        </c:ser>
        <c:ser>
          <c:idx val="4"/>
          <c:order val="4"/>
          <c:tx>
            <c:strRef>
              <c:f>Sheet7!$A$9</c:f>
              <c:strCache>
                <c:ptCount val="1"/>
                <c:pt idx="0">
                  <c:v>大型企业</c:v>
                </c:pt>
              </c:strCache>
            </c:strRef>
          </c:tx>
          <c:spPr>
            <a:solidFill>
              <a:srgbClr val="92D050"/>
            </a:solidFill>
            <a:ln>
              <a:noFill/>
            </a:ln>
            <a:effectLst/>
          </c:spPr>
          <c:invertIfNegative val="0"/>
          <c:cat>
            <c:strRef>
              <c:f>Sheet7!$B$4:$G$4</c:f>
              <c:strCache>
                <c:ptCount val="6"/>
                <c:pt idx="0">
                  <c:v>读书时课程</c:v>
                </c:pt>
                <c:pt idx="1">
                  <c:v>工作单位培训</c:v>
                </c:pt>
                <c:pt idx="2">
                  <c:v>学术团体培训</c:v>
                </c:pt>
                <c:pt idx="3">
                  <c:v>师友言传身教</c:v>
                </c:pt>
                <c:pt idx="4">
                  <c:v>自己收集材料</c:v>
                </c:pt>
                <c:pt idx="5">
                  <c:v>其他</c:v>
                </c:pt>
              </c:strCache>
            </c:strRef>
          </c:cat>
          <c:val>
            <c:numRef>
              <c:f>Sheet7!$B$9:$G$9</c:f>
              <c:numCache>
                <c:formatCode>0.0_ </c:formatCode>
                <c:ptCount val="6"/>
                <c:pt idx="0">
                  <c:v>38.5</c:v>
                </c:pt>
                <c:pt idx="1">
                  <c:v>48.1</c:v>
                </c:pt>
                <c:pt idx="2">
                  <c:v>25.4</c:v>
                </c:pt>
                <c:pt idx="3">
                  <c:v>33.5</c:v>
                </c:pt>
                <c:pt idx="4">
                  <c:v>24.9</c:v>
                </c:pt>
                <c:pt idx="5">
                  <c:v>1.9</c:v>
                </c:pt>
              </c:numCache>
            </c:numRef>
          </c:val>
          <c:extLst xmlns:c16r2="http://schemas.microsoft.com/office/drawing/2015/06/chart">
            <c:ext xmlns:c16="http://schemas.microsoft.com/office/drawing/2014/chart" uri="{C3380CC4-5D6E-409C-BE32-E72D297353CC}">
              <c16:uniqueId val="{00000004-5BAF-4150-ABAA-BD3BDB5674D7}"/>
            </c:ext>
          </c:extLst>
        </c:ser>
        <c:dLbls>
          <c:showLegendKey val="0"/>
          <c:showVal val="0"/>
          <c:showCatName val="0"/>
          <c:showSerName val="0"/>
          <c:showPercent val="0"/>
          <c:showBubbleSize val="0"/>
        </c:dLbls>
        <c:gapWidth val="219"/>
        <c:overlap val="-27"/>
        <c:axId val="251135224"/>
        <c:axId val="251135616"/>
      </c:barChart>
      <c:catAx>
        <c:axId val="251135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zh-CN"/>
          </a:p>
        </c:txPr>
        <c:crossAx val="251135616"/>
        <c:crosses val="autoZero"/>
        <c:auto val="1"/>
        <c:lblAlgn val="ctr"/>
        <c:lblOffset val="100"/>
        <c:noMultiLvlLbl val="0"/>
      </c:catAx>
      <c:valAx>
        <c:axId val="251135616"/>
        <c:scaling>
          <c:orientation val="minMax"/>
        </c:scaling>
        <c:delete val="0"/>
        <c:axPos val="l"/>
        <c:majorGridlines>
          <c:spPr>
            <a:ln w="9525" cap="flat" cmpd="sng" algn="ctr">
              <a:solidFill>
                <a:sysClr val="windowText" lastClr="000000">
                  <a:lumMod val="65000"/>
                  <a:lumOff val="35000"/>
                </a:sys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zh-CN"/>
          </a:p>
        </c:txPr>
        <c:crossAx val="251135224"/>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zh-CN"/>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CN"/>
    </a:p>
  </c:txPr>
  <c:externalData r:id="rId4">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0" i="0" u="none" strike="noStrike" kern="1200" spc="0" baseline="0">
                <a:solidFill>
                  <a:schemeClr val="bg1"/>
                </a:solidFill>
                <a:latin typeface="+mn-lt"/>
                <a:ea typeface="+mn-ea"/>
                <a:cs typeface="+mn-cs"/>
              </a:defRPr>
            </a:pPr>
            <a:r>
              <a:rPr lang="zh-CN" altLang="en-US" sz="2000">
                <a:solidFill>
                  <a:schemeClr val="bg1"/>
                </a:solidFill>
              </a:rPr>
              <a:t>对学术规范的了解程度</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bg1"/>
              </a:solidFill>
              <a:latin typeface="+mn-lt"/>
              <a:ea typeface="+mn-ea"/>
              <a:cs typeface="+mn-cs"/>
            </a:defRPr>
          </a:pPr>
          <a:endParaRPr lang="zh-CN"/>
        </a:p>
      </c:txPr>
    </c:title>
    <c:autoTitleDeleted val="0"/>
    <c:plotArea>
      <c:layout/>
      <c:barChart>
        <c:barDir val="bar"/>
        <c:grouping val="percentStacked"/>
        <c:varyColors val="0"/>
        <c:ser>
          <c:idx val="0"/>
          <c:order val="0"/>
          <c:tx>
            <c:strRef>
              <c:f>Sheet2!$B$58</c:f>
              <c:strCache>
                <c:ptCount val="1"/>
                <c:pt idx="0">
                  <c:v>比较多</c:v>
                </c:pt>
              </c:strCache>
            </c:strRef>
          </c:tx>
          <c:spPr>
            <a:solidFill>
              <a:sysClr val="window" lastClr="FFFFF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Sheet2!$A$59:$A$61</c:f>
              <c:numCache>
                <c:formatCode>General</c:formatCode>
                <c:ptCount val="3"/>
                <c:pt idx="0">
                  <c:v>2008</c:v>
                </c:pt>
                <c:pt idx="1">
                  <c:v>2013</c:v>
                </c:pt>
                <c:pt idx="2">
                  <c:v>2017</c:v>
                </c:pt>
              </c:numCache>
            </c:numRef>
          </c:cat>
          <c:val>
            <c:numRef>
              <c:f>Sheet2!$B$59:$B$61</c:f>
              <c:numCache>
                <c:formatCode>General</c:formatCode>
                <c:ptCount val="3"/>
                <c:pt idx="0">
                  <c:v>8.1</c:v>
                </c:pt>
                <c:pt idx="1">
                  <c:v>10.5</c:v>
                </c:pt>
                <c:pt idx="2">
                  <c:v>11.2</c:v>
                </c:pt>
              </c:numCache>
            </c:numRef>
          </c:val>
          <c:extLst xmlns:c16r2="http://schemas.microsoft.com/office/drawing/2015/06/chart">
            <c:ext xmlns:c16="http://schemas.microsoft.com/office/drawing/2014/chart" uri="{C3380CC4-5D6E-409C-BE32-E72D297353CC}">
              <c16:uniqueId val="{00000000-98CD-437F-83B4-5B4E20EB4723}"/>
            </c:ext>
          </c:extLst>
        </c:ser>
        <c:ser>
          <c:idx val="1"/>
          <c:order val="1"/>
          <c:tx>
            <c:strRef>
              <c:f>Sheet2!$C$58</c:f>
              <c:strCache>
                <c:ptCount val="1"/>
                <c:pt idx="0">
                  <c:v>一些</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Sheet2!$A$59:$A$61</c:f>
              <c:numCache>
                <c:formatCode>General</c:formatCode>
                <c:ptCount val="3"/>
                <c:pt idx="0">
                  <c:v>2008</c:v>
                </c:pt>
                <c:pt idx="1">
                  <c:v>2013</c:v>
                </c:pt>
                <c:pt idx="2">
                  <c:v>2017</c:v>
                </c:pt>
              </c:numCache>
            </c:numRef>
          </c:cat>
          <c:val>
            <c:numRef>
              <c:f>Sheet2!$C$59:$C$61</c:f>
              <c:numCache>
                <c:formatCode>General</c:formatCode>
                <c:ptCount val="3"/>
                <c:pt idx="0">
                  <c:v>54</c:v>
                </c:pt>
                <c:pt idx="1">
                  <c:v>53.4</c:v>
                </c:pt>
                <c:pt idx="2" formatCode="#,##0.0">
                  <c:v>46.5</c:v>
                </c:pt>
              </c:numCache>
            </c:numRef>
          </c:val>
          <c:extLst xmlns:c16r2="http://schemas.microsoft.com/office/drawing/2015/06/chart">
            <c:ext xmlns:c16="http://schemas.microsoft.com/office/drawing/2014/chart" uri="{C3380CC4-5D6E-409C-BE32-E72D297353CC}">
              <c16:uniqueId val="{00000001-98CD-437F-83B4-5B4E20EB4723}"/>
            </c:ext>
          </c:extLst>
        </c:ser>
        <c:ser>
          <c:idx val="2"/>
          <c:order val="2"/>
          <c:tx>
            <c:strRef>
              <c:f>Sheet2!$D$58</c:f>
              <c:strCache>
                <c:ptCount val="1"/>
                <c:pt idx="0">
                  <c:v>很少</c:v>
                </c:pt>
              </c:strCache>
            </c:strRef>
          </c:tx>
          <c:spPr>
            <a:solidFill>
              <a:srgbClr val="00B050"/>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dLbl>
            <c:dLbl>
              <c:idx val="1"/>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Sheet2!$A$59:$A$61</c:f>
              <c:numCache>
                <c:formatCode>General</c:formatCode>
                <c:ptCount val="3"/>
                <c:pt idx="0">
                  <c:v>2008</c:v>
                </c:pt>
                <c:pt idx="1">
                  <c:v>2013</c:v>
                </c:pt>
                <c:pt idx="2">
                  <c:v>2017</c:v>
                </c:pt>
              </c:numCache>
            </c:numRef>
          </c:cat>
          <c:val>
            <c:numRef>
              <c:f>Sheet2!$D$59:$D$61</c:f>
              <c:numCache>
                <c:formatCode>General</c:formatCode>
                <c:ptCount val="3"/>
                <c:pt idx="0">
                  <c:v>30.2</c:v>
                </c:pt>
                <c:pt idx="1">
                  <c:v>27.5</c:v>
                </c:pt>
                <c:pt idx="2" formatCode="#,##0.0">
                  <c:v>27.9</c:v>
                </c:pt>
              </c:numCache>
            </c:numRef>
          </c:val>
          <c:extLst xmlns:c16r2="http://schemas.microsoft.com/office/drawing/2015/06/chart">
            <c:ext xmlns:c16="http://schemas.microsoft.com/office/drawing/2014/chart" uri="{C3380CC4-5D6E-409C-BE32-E72D297353CC}">
              <c16:uniqueId val="{00000002-98CD-437F-83B4-5B4E20EB4723}"/>
            </c:ext>
          </c:extLst>
        </c:ser>
        <c:ser>
          <c:idx val="3"/>
          <c:order val="3"/>
          <c:tx>
            <c:strRef>
              <c:f>Sheet2!$E$58</c:f>
              <c:strCache>
                <c:ptCount val="1"/>
              </c:strCache>
            </c:strRef>
          </c:tx>
          <c:spPr>
            <a:solidFill>
              <a:schemeClr val="accent4"/>
            </a:solidFill>
            <a:ln>
              <a:noFill/>
            </a:ln>
            <a:effectLst/>
          </c:spPr>
          <c:invertIfNegative val="0"/>
          <c:cat>
            <c:numRef>
              <c:f>Sheet2!$A$59:$A$61</c:f>
              <c:numCache>
                <c:formatCode>General</c:formatCode>
                <c:ptCount val="3"/>
                <c:pt idx="0">
                  <c:v>2008</c:v>
                </c:pt>
                <c:pt idx="1">
                  <c:v>2013</c:v>
                </c:pt>
                <c:pt idx="2">
                  <c:v>2017</c:v>
                </c:pt>
              </c:numCache>
            </c:numRef>
          </c:cat>
          <c:val>
            <c:numRef>
              <c:f>Sheet2!$E$59:$E$61</c:f>
            </c:numRef>
          </c:val>
          <c:extLst xmlns:c16r2="http://schemas.microsoft.com/office/drawing/2015/06/chart">
            <c:ext xmlns:c16="http://schemas.microsoft.com/office/drawing/2014/chart" uri="{C3380CC4-5D6E-409C-BE32-E72D297353CC}">
              <c16:uniqueId val="{00000003-98CD-437F-83B4-5B4E20EB4723}"/>
            </c:ext>
          </c:extLst>
        </c:ser>
        <c:ser>
          <c:idx val="4"/>
          <c:order val="4"/>
          <c:tx>
            <c:strRef>
              <c:f>Sheet2!$F$58</c:f>
              <c:strCache>
                <c:ptCount val="1"/>
                <c:pt idx="0">
                  <c:v>基本不了解</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Sheet2!$A$59:$A$61</c:f>
              <c:numCache>
                <c:formatCode>General</c:formatCode>
                <c:ptCount val="3"/>
                <c:pt idx="0">
                  <c:v>2008</c:v>
                </c:pt>
                <c:pt idx="1">
                  <c:v>2013</c:v>
                </c:pt>
                <c:pt idx="2">
                  <c:v>2017</c:v>
                </c:pt>
              </c:numCache>
            </c:numRef>
          </c:cat>
          <c:val>
            <c:numRef>
              <c:f>Sheet2!$F$59:$F$61</c:f>
              <c:numCache>
                <c:formatCode>General</c:formatCode>
                <c:ptCount val="3"/>
                <c:pt idx="0">
                  <c:v>7.7</c:v>
                </c:pt>
                <c:pt idx="1">
                  <c:v>8.6</c:v>
                </c:pt>
                <c:pt idx="2" formatCode="#,##0.0">
                  <c:v>14.4</c:v>
                </c:pt>
              </c:numCache>
            </c:numRef>
          </c:val>
          <c:extLst xmlns:c16r2="http://schemas.microsoft.com/office/drawing/2015/06/chart">
            <c:ext xmlns:c16="http://schemas.microsoft.com/office/drawing/2014/chart" uri="{C3380CC4-5D6E-409C-BE32-E72D297353CC}">
              <c16:uniqueId val="{00000004-98CD-437F-83B4-5B4E20EB4723}"/>
            </c:ext>
          </c:extLst>
        </c:ser>
        <c:dLbls>
          <c:showLegendKey val="0"/>
          <c:showVal val="0"/>
          <c:showCatName val="0"/>
          <c:showSerName val="0"/>
          <c:showPercent val="0"/>
          <c:showBubbleSize val="0"/>
        </c:dLbls>
        <c:gapWidth val="150"/>
        <c:overlap val="100"/>
        <c:axId val="251136400"/>
        <c:axId val="251136792"/>
      </c:barChart>
      <c:catAx>
        <c:axId val="251136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zh-CN"/>
          </a:p>
        </c:txPr>
        <c:crossAx val="251136792"/>
        <c:crosses val="autoZero"/>
        <c:auto val="1"/>
        <c:lblAlgn val="ctr"/>
        <c:lblOffset val="100"/>
        <c:noMultiLvlLbl val="0"/>
      </c:catAx>
      <c:valAx>
        <c:axId val="25113679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bg1"/>
                </a:solidFill>
                <a:latin typeface="+mn-lt"/>
                <a:ea typeface="+mn-ea"/>
                <a:cs typeface="+mn-cs"/>
              </a:defRPr>
            </a:pPr>
            <a:endParaRPr lang="zh-CN"/>
          </a:p>
        </c:txPr>
        <c:crossAx val="25113640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1" i="0" u="none" strike="noStrike" kern="1200" baseline="0">
              <a:solidFill>
                <a:schemeClr val="bg1"/>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4">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Sheet4!$B$5</c:f>
              <c:strCache>
                <c:ptCount val="1"/>
                <c:pt idx="0">
                  <c:v>总体</c:v>
                </c:pt>
              </c:strCache>
            </c:strRef>
          </c:tx>
          <c:spPr>
            <a:solidFill>
              <a:sysClr val="window" lastClr="FFFFFF"/>
            </a:solidFill>
            <a:ln>
              <a:noFill/>
            </a:ln>
            <a:effectLst/>
          </c:spPr>
          <c:invertIfNegative val="0"/>
          <c:cat>
            <c:strRef>
              <c:f>Sheet4!$C$4:$M$4</c:f>
              <c:strCache>
                <c:ptCount val="11"/>
                <c:pt idx="0">
                  <c:v>改变唯论文的评价机制</c:v>
                </c:pt>
                <c:pt idx="1">
                  <c:v>建立国家失信行为
数据库</c:v>
                </c:pt>
                <c:pt idx="2">
                  <c:v>对不端者取消项目
申请资格</c:v>
                </c:pt>
                <c:pt idx="3">
                  <c:v>对不端者取消评奖资格</c:v>
                </c:pt>
                <c:pt idx="4">
                  <c:v>对不端者
进行曝光</c:v>
                </c:pt>
                <c:pt idx="5">
                  <c:v>出台制度规范</c:v>
                </c:pt>
                <c:pt idx="6">
                  <c:v>机构内部
严厉处理</c:v>
                </c:pt>
                <c:pt idx="7">
                  <c:v>加强对
第三方机构的管理</c:v>
                </c:pt>
                <c:pt idx="8">
                  <c:v>加强科研诚信宣传教育</c:v>
                </c:pt>
                <c:pt idx="9">
                  <c:v>发挥学术共同体作用</c:v>
                </c:pt>
                <c:pt idx="10">
                  <c:v>建立掠夺性期刊
的黑名单</c:v>
                </c:pt>
              </c:strCache>
            </c:strRef>
          </c:cat>
          <c:val>
            <c:numRef>
              <c:f>Sheet4!$C$5:$M$5</c:f>
              <c:numCache>
                <c:formatCode>0.0_ </c:formatCode>
                <c:ptCount val="11"/>
                <c:pt idx="0">
                  <c:v>44</c:v>
                </c:pt>
                <c:pt idx="1">
                  <c:v>33.799999999999997</c:v>
                </c:pt>
                <c:pt idx="2">
                  <c:v>27.4</c:v>
                </c:pt>
                <c:pt idx="3">
                  <c:v>25.9</c:v>
                </c:pt>
                <c:pt idx="4">
                  <c:v>19.7</c:v>
                </c:pt>
                <c:pt idx="5">
                  <c:v>16.7</c:v>
                </c:pt>
                <c:pt idx="6">
                  <c:v>16.600000000000001</c:v>
                </c:pt>
                <c:pt idx="7">
                  <c:v>14.7</c:v>
                </c:pt>
                <c:pt idx="8">
                  <c:v>13.4</c:v>
                </c:pt>
                <c:pt idx="9">
                  <c:v>10.7</c:v>
                </c:pt>
                <c:pt idx="10">
                  <c:v>6.7</c:v>
                </c:pt>
              </c:numCache>
            </c:numRef>
          </c:val>
          <c:extLst xmlns:c16r2="http://schemas.microsoft.com/office/drawing/2015/06/chart">
            <c:ext xmlns:c16="http://schemas.microsoft.com/office/drawing/2014/chart" uri="{C3380CC4-5D6E-409C-BE32-E72D297353CC}">
              <c16:uniqueId val="{00000000-3D6A-4A36-B952-5902C22F5FE6}"/>
            </c:ext>
          </c:extLst>
        </c:ser>
        <c:ser>
          <c:idx val="1"/>
          <c:order val="1"/>
          <c:tx>
            <c:strRef>
              <c:f>Sheet4!$B$6</c:f>
              <c:strCache>
                <c:ptCount val="1"/>
                <c:pt idx="0">
                  <c:v>高校</c:v>
                </c:pt>
              </c:strCache>
            </c:strRef>
          </c:tx>
          <c:spPr>
            <a:solidFill>
              <a:srgbClr val="FF0000"/>
            </a:solidFill>
            <a:ln>
              <a:noFill/>
            </a:ln>
            <a:effectLst/>
          </c:spPr>
          <c:invertIfNegative val="0"/>
          <c:cat>
            <c:strRef>
              <c:f>Sheet4!$C$4:$M$4</c:f>
              <c:strCache>
                <c:ptCount val="11"/>
                <c:pt idx="0">
                  <c:v>改变唯论文的评价机制</c:v>
                </c:pt>
                <c:pt idx="1">
                  <c:v>建立国家失信行为
数据库</c:v>
                </c:pt>
                <c:pt idx="2">
                  <c:v>对不端者取消项目
申请资格</c:v>
                </c:pt>
                <c:pt idx="3">
                  <c:v>对不端者取消评奖资格</c:v>
                </c:pt>
                <c:pt idx="4">
                  <c:v>对不端者
进行曝光</c:v>
                </c:pt>
                <c:pt idx="5">
                  <c:v>出台制度规范</c:v>
                </c:pt>
                <c:pt idx="6">
                  <c:v>机构内部
严厉处理</c:v>
                </c:pt>
                <c:pt idx="7">
                  <c:v>加强对
第三方机构的管理</c:v>
                </c:pt>
                <c:pt idx="8">
                  <c:v>加强科研诚信宣传教育</c:v>
                </c:pt>
                <c:pt idx="9">
                  <c:v>发挥学术共同体作用</c:v>
                </c:pt>
                <c:pt idx="10">
                  <c:v>建立掠夺性期刊
的黑名单</c:v>
                </c:pt>
              </c:strCache>
            </c:strRef>
          </c:cat>
          <c:val>
            <c:numRef>
              <c:f>Sheet4!$C$6:$M$6</c:f>
              <c:numCache>
                <c:formatCode>0.0_ </c:formatCode>
                <c:ptCount val="11"/>
                <c:pt idx="0">
                  <c:v>56.9</c:v>
                </c:pt>
                <c:pt idx="1">
                  <c:v>33</c:v>
                </c:pt>
                <c:pt idx="2">
                  <c:v>30.5</c:v>
                </c:pt>
                <c:pt idx="3">
                  <c:v>24.7</c:v>
                </c:pt>
                <c:pt idx="4">
                  <c:v>17.600000000000001</c:v>
                </c:pt>
                <c:pt idx="5">
                  <c:v>17.399999999999999</c:v>
                </c:pt>
                <c:pt idx="6">
                  <c:v>17.2</c:v>
                </c:pt>
                <c:pt idx="7">
                  <c:v>13.8</c:v>
                </c:pt>
                <c:pt idx="8">
                  <c:v>14.2</c:v>
                </c:pt>
                <c:pt idx="9">
                  <c:v>11.5</c:v>
                </c:pt>
                <c:pt idx="10">
                  <c:v>6</c:v>
                </c:pt>
              </c:numCache>
            </c:numRef>
          </c:val>
          <c:extLst xmlns:c16r2="http://schemas.microsoft.com/office/drawing/2015/06/chart">
            <c:ext xmlns:c16="http://schemas.microsoft.com/office/drawing/2014/chart" uri="{C3380CC4-5D6E-409C-BE32-E72D297353CC}">
              <c16:uniqueId val="{00000001-3D6A-4A36-B952-5902C22F5FE6}"/>
            </c:ext>
          </c:extLst>
        </c:ser>
        <c:ser>
          <c:idx val="2"/>
          <c:order val="2"/>
          <c:tx>
            <c:strRef>
              <c:f>Sheet4!$B$7</c:f>
              <c:strCache>
                <c:ptCount val="1"/>
                <c:pt idx="0">
                  <c:v>科研院所</c:v>
                </c:pt>
              </c:strCache>
            </c:strRef>
          </c:tx>
          <c:spPr>
            <a:solidFill>
              <a:schemeClr val="accent3"/>
            </a:solidFill>
            <a:ln>
              <a:noFill/>
            </a:ln>
            <a:effectLst/>
          </c:spPr>
          <c:invertIfNegative val="0"/>
          <c:cat>
            <c:strRef>
              <c:f>Sheet4!$C$4:$M$4</c:f>
              <c:strCache>
                <c:ptCount val="11"/>
                <c:pt idx="0">
                  <c:v>改变唯论文的评价机制</c:v>
                </c:pt>
                <c:pt idx="1">
                  <c:v>建立国家失信行为
数据库</c:v>
                </c:pt>
                <c:pt idx="2">
                  <c:v>对不端者取消项目
申请资格</c:v>
                </c:pt>
                <c:pt idx="3">
                  <c:v>对不端者取消评奖资格</c:v>
                </c:pt>
                <c:pt idx="4">
                  <c:v>对不端者
进行曝光</c:v>
                </c:pt>
                <c:pt idx="5">
                  <c:v>出台制度规范</c:v>
                </c:pt>
                <c:pt idx="6">
                  <c:v>机构内部
严厉处理</c:v>
                </c:pt>
                <c:pt idx="7">
                  <c:v>加强对
第三方机构的管理</c:v>
                </c:pt>
                <c:pt idx="8">
                  <c:v>加强科研诚信宣传教育</c:v>
                </c:pt>
                <c:pt idx="9">
                  <c:v>发挥学术共同体作用</c:v>
                </c:pt>
                <c:pt idx="10">
                  <c:v>建立掠夺性期刊
的黑名单</c:v>
                </c:pt>
              </c:strCache>
            </c:strRef>
          </c:cat>
          <c:val>
            <c:numRef>
              <c:f>Sheet4!$C$7:$M$7</c:f>
              <c:numCache>
                <c:formatCode>0.0_ </c:formatCode>
                <c:ptCount val="11"/>
                <c:pt idx="0">
                  <c:v>50.9</c:v>
                </c:pt>
                <c:pt idx="1">
                  <c:v>35.6</c:v>
                </c:pt>
                <c:pt idx="2">
                  <c:v>31.1</c:v>
                </c:pt>
                <c:pt idx="3">
                  <c:v>26.2</c:v>
                </c:pt>
                <c:pt idx="4">
                  <c:v>18.899999999999999</c:v>
                </c:pt>
                <c:pt idx="5">
                  <c:v>17.3</c:v>
                </c:pt>
                <c:pt idx="6">
                  <c:v>16.5</c:v>
                </c:pt>
                <c:pt idx="7">
                  <c:v>12.8</c:v>
                </c:pt>
                <c:pt idx="8">
                  <c:v>13.8</c:v>
                </c:pt>
                <c:pt idx="9">
                  <c:v>10.4</c:v>
                </c:pt>
                <c:pt idx="10">
                  <c:v>5.6</c:v>
                </c:pt>
              </c:numCache>
            </c:numRef>
          </c:val>
          <c:extLst xmlns:c16r2="http://schemas.microsoft.com/office/drawing/2015/06/chart">
            <c:ext xmlns:c16="http://schemas.microsoft.com/office/drawing/2014/chart" uri="{C3380CC4-5D6E-409C-BE32-E72D297353CC}">
              <c16:uniqueId val="{00000002-3D6A-4A36-B952-5902C22F5FE6}"/>
            </c:ext>
          </c:extLst>
        </c:ser>
        <c:dLbls>
          <c:showLegendKey val="0"/>
          <c:showVal val="0"/>
          <c:showCatName val="0"/>
          <c:showSerName val="0"/>
          <c:showPercent val="0"/>
          <c:showBubbleSize val="0"/>
        </c:dLbls>
        <c:gapWidth val="219"/>
        <c:overlap val="-27"/>
        <c:axId val="251138360"/>
        <c:axId val="251138752"/>
      </c:barChart>
      <c:catAx>
        <c:axId val="251138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251138752"/>
        <c:crosses val="autoZero"/>
        <c:auto val="1"/>
        <c:lblAlgn val="ctr"/>
        <c:lblOffset val="100"/>
        <c:noMultiLvlLbl val="0"/>
      </c:catAx>
      <c:valAx>
        <c:axId val="251138752"/>
        <c:scaling>
          <c:orientation val="minMax"/>
        </c:scaling>
        <c:delete val="0"/>
        <c:axPos val="l"/>
        <c:majorGridlines>
          <c:spPr>
            <a:ln w="9525" cap="flat" cmpd="sng" algn="ctr">
              <a:solidFill>
                <a:sysClr val="windowText" lastClr="000000">
                  <a:lumMod val="65000"/>
                  <a:lumOff val="35000"/>
                </a:sys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251138360"/>
        <c:crosses val="autoZero"/>
        <c:crossBetween val="between"/>
      </c:valAx>
      <c:spPr>
        <a:noFill/>
        <a:ln>
          <a:noFill/>
        </a:ln>
        <a:effectLst/>
      </c:spPr>
    </c:plotArea>
    <c:legend>
      <c:legendPos val="b"/>
      <c:layout>
        <c:manualLayout>
          <c:xMode val="edge"/>
          <c:yMode val="edge"/>
          <c:x val="0.68185673699884108"/>
          <c:y val="0.16395721013439268"/>
          <c:w val="0.25721419927526878"/>
          <c:h val="5.0051671530212956E-2"/>
        </c:manualLayout>
      </c:layout>
      <c:overlay val="0"/>
      <c:spPr>
        <a:solidFill>
          <a:sysClr val="windowText" lastClr="000000"/>
        </a:solid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zh-CN"/>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CN"/>
    </a:p>
  </c:txPr>
  <c:externalData r:id="rId4">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bg1"/>
                </a:solidFill>
                <a:latin typeface="+mn-lt"/>
                <a:ea typeface="+mn-ea"/>
                <a:cs typeface="+mn-cs"/>
              </a:defRPr>
            </a:pPr>
            <a:r>
              <a:rPr lang="zh-CN" altLang="en-US" sz="2400" b="1" dirty="0">
                <a:solidFill>
                  <a:schemeClr val="bg1"/>
                </a:solidFill>
              </a:rPr>
              <a:t>是否听说过周围的人剽窃或弄虚作假</a:t>
            </a:r>
          </a:p>
        </c:rich>
      </c:tx>
      <c:layout>
        <c:manualLayout>
          <c:xMode val="edge"/>
          <c:yMode val="edge"/>
          <c:x val="0.18466813274003205"/>
          <c:y val="5.2818564202393031E-2"/>
        </c:manualLayout>
      </c:layout>
      <c:overlay val="0"/>
      <c:spPr>
        <a:noFill/>
        <a:ln>
          <a:noFill/>
        </a:ln>
        <a:effectLst/>
      </c:spPr>
      <c:txPr>
        <a:bodyPr rot="0" spcFirstLastPara="1" vertOverflow="ellipsis" vert="horz" wrap="square" anchor="ctr" anchorCtr="1"/>
        <a:lstStyle/>
        <a:p>
          <a:pPr>
            <a:defRPr sz="2400" b="1" i="0" u="none" strike="noStrike" kern="1200" spc="0" baseline="0">
              <a:solidFill>
                <a:schemeClr val="bg1"/>
              </a:solidFill>
              <a:latin typeface="+mn-lt"/>
              <a:ea typeface="+mn-ea"/>
              <a:cs typeface="+mn-cs"/>
            </a:defRPr>
          </a:pPr>
          <a:endParaRPr lang="zh-CN"/>
        </a:p>
      </c:txPr>
    </c:title>
    <c:autoTitleDeleted val="0"/>
    <c:plotArea>
      <c:layout/>
      <c:barChart>
        <c:barDir val="bar"/>
        <c:grouping val="percentStacked"/>
        <c:varyColors val="0"/>
        <c:ser>
          <c:idx val="0"/>
          <c:order val="0"/>
          <c:tx>
            <c:strRef>
              <c:f>Sheet1!$A$5</c:f>
              <c:strCache>
                <c:ptCount val="1"/>
                <c:pt idx="0">
                  <c:v>有不少</c:v>
                </c:pt>
              </c:strCache>
            </c:strRef>
          </c:tx>
          <c:spPr>
            <a:solidFill>
              <a:srgbClr val="FF0000"/>
            </a:solidFill>
            <a:ln>
              <a:noFill/>
            </a:ln>
            <a:effectLst/>
          </c:spPr>
          <c:invertIfNegative val="0"/>
          <c:dPt>
            <c:idx val="0"/>
            <c:invertIfNegative val="0"/>
            <c:bubble3D val="0"/>
            <c:spPr>
              <a:solidFill>
                <a:srgbClr val="FF0000"/>
              </a:solidFill>
              <a:ln>
                <a:noFill/>
              </a:ln>
              <a:effectLst/>
            </c:spPr>
            <c:extLst xmlns:c16r2="http://schemas.microsoft.com/office/drawing/2015/06/chart">
              <c:ext xmlns:c16="http://schemas.microsoft.com/office/drawing/2014/chart" uri="{C3380CC4-5D6E-409C-BE32-E72D297353CC}">
                <c16:uniqueId val="{00000001-63D4-48AB-BC7B-162F5D189314}"/>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Sheet1!$B$4:$C$4</c:f>
              <c:numCache>
                <c:formatCode>General</c:formatCode>
                <c:ptCount val="2"/>
                <c:pt idx="0">
                  <c:v>2007</c:v>
                </c:pt>
                <c:pt idx="1">
                  <c:v>2016</c:v>
                </c:pt>
              </c:numCache>
            </c:numRef>
          </c:cat>
          <c:val>
            <c:numRef>
              <c:f>Sheet1!$B$5:$C$5</c:f>
              <c:numCache>
                <c:formatCode>###0.0</c:formatCode>
                <c:ptCount val="2"/>
                <c:pt idx="0" formatCode="0.0_ ">
                  <c:v>6.6098081023454158</c:v>
                </c:pt>
                <c:pt idx="1">
                  <c:v>3.8</c:v>
                </c:pt>
              </c:numCache>
            </c:numRef>
          </c:val>
          <c:extLst xmlns:c16r2="http://schemas.microsoft.com/office/drawing/2015/06/chart">
            <c:ext xmlns:c16="http://schemas.microsoft.com/office/drawing/2014/chart" uri="{C3380CC4-5D6E-409C-BE32-E72D297353CC}">
              <c16:uniqueId val="{00000002-63D4-48AB-BC7B-162F5D189314}"/>
            </c:ext>
          </c:extLst>
        </c:ser>
        <c:ser>
          <c:idx val="1"/>
          <c:order val="1"/>
          <c:tx>
            <c:strRef>
              <c:f>Sheet1!$A$6</c:f>
              <c:strCache>
                <c:ptCount val="1"/>
                <c:pt idx="0">
                  <c:v>有一两个</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Sheet1!$B$4:$C$4</c:f>
              <c:numCache>
                <c:formatCode>General</c:formatCode>
                <c:ptCount val="2"/>
                <c:pt idx="0">
                  <c:v>2007</c:v>
                </c:pt>
                <c:pt idx="1">
                  <c:v>2016</c:v>
                </c:pt>
              </c:numCache>
            </c:numRef>
          </c:cat>
          <c:val>
            <c:numRef>
              <c:f>Sheet1!$B$6:$C$6</c:f>
              <c:numCache>
                <c:formatCode>###0.0</c:formatCode>
                <c:ptCount val="2"/>
                <c:pt idx="0" formatCode="0.0_ ">
                  <c:v>50.053304904051174</c:v>
                </c:pt>
                <c:pt idx="1">
                  <c:v>20.3</c:v>
                </c:pt>
              </c:numCache>
            </c:numRef>
          </c:val>
          <c:extLst xmlns:c16r2="http://schemas.microsoft.com/office/drawing/2015/06/chart">
            <c:ext xmlns:c16="http://schemas.microsoft.com/office/drawing/2014/chart" uri="{C3380CC4-5D6E-409C-BE32-E72D297353CC}">
              <c16:uniqueId val="{00000003-63D4-48AB-BC7B-162F5D189314}"/>
            </c:ext>
          </c:extLst>
        </c:ser>
        <c:ser>
          <c:idx val="2"/>
          <c:order val="2"/>
          <c:tx>
            <c:strRef>
              <c:f>Sheet1!$A$7</c:f>
              <c:strCache>
                <c:ptCount val="1"/>
                <c:pt idx="0">
                  <c:v>没有</c:v>
                </c:pt>
              </c:strCache>
            </c:strRef>
          </c:tx>
          <c:spPr>
            <a:solidFill>
              <a:schemeClr val="bg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Sheet1!$B$4:$C$4</c:f>
              <c:numCache>
                <c:formatCode>General</c:formatCode>
                <c:ptCount val="2"/>
                <c:pt idx="0">
                  <c:v>2007</c:v>
                </c:pt>
                <c:pt idx="1">
                  <c:v>2016</c:v>
                </c:pt>
              </c:numCache>
            </c:numRef>
          </c:cat>
          <c:val>
            <c:numRef>
              <c:f>Sheet1!$B$7:$C$7</c:f>
              <c:numCache>
                <c:formatCode>###0.0</c:formatCode>
                <c:ptCount val="2"/>
                <c:pt idx="0" formatCode="0.0_ ">
                  <c:v>43.336886993603414</c:v>
                </c:pt>
                <c:pt idx="1">
                  <c:v>75.900000000000006</c:v>
                </c:pt>
              </c:numCache>
            </c:numRef>
          </c:val>
          <c:extLst xmlns:c16r2="http://schemas.microsoft.com/office/drawing/2015/06/chart">
            <c:ext xmlns:c16="http://schemas.microsoft.com/office/drawing/2014/chart" uri="{C3380CC4-5D6E-409C-BE32-E72D297353CC}">
              <c16:uniqueId val="{00000004-63D4-48AB-BC7B-162F5D189314}"/>
            </c:ext>
          </c:extLst>
        </c:ser>
        <c:dLbls>
          <c:showLegendKey val="0"/>
          <c:showVal val="0"/>
          <c:showCatName val="0"/>
          <c:showSerName val="0"/>
          <c:showPercent val="0"/>
          <c:showBubbleSize val="0"/>
        </c:dLbls>
        <c:gapWidth val="150"/>
        <c:overlap val="100"/>
        <c:axId val="251139536"/>
        <c:axId val="251139928"/>
      </c:barChart>
      <c:catAx>
        <c:axId val="2511395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zh-CN"/>
          </a:p>
        </c:txPr>
        <c:crossAx val="251139928"/>
        <c:crosses val="autoZero"/>
        <c:auto val="1"/>
        <c:lblAlgn val="ctr"/>
        <c:lblOffset val="100"/>
        <c:noMultiLvlLbl val="0"/>
      </c:catAx>
      <c:valAx>
        <c:axId val="251139928"/>
        <c:scaling>
          <c:orientation val="minMax"/>
        </c:scaling>
        <c:delete val="0"/>
        <c:axPos val="b"/>
        <c:majorGridlines>
          <c:spPr>
            <a:ln w="9525" cap="flat" cmpd="sng" algn="ctr">
              <a:solidFill>
                <a:schemeClr val="bg2">
                  <a:lumMod val="50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bg1">
                    <a:lumMod val="95000"/>
                  </a:schemeClr>
                </a:solidFill>
                <a:latin typeface="+mn-lt"/>
                <a:ea typeface="+mn-ea"/>
                <a:cs typeface="+mn-cs"/>
              </a:defRPr>
            </a:pPr>
            <a:endParaRPr lang="zh-CN"/>
          </a:p>
        </c:txPr>
        <c:crossAx val="251139536"/>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800" b="1" i="0" u="none" strike="noStrike" kern="1200" baseline="0">
              <a:solidFill>
                <a:schemeClr val="bg1"/>
              </a:solidFill>
              <a:latin typeface="+mn-lt"/>
              <a:ea typeface="+mn-ea"/>
              <a:cs typeface="+mn-cs"/>
            </a:defRPr>
          </a:pPr>
          <a:endParaRPr lang="zh-CN"/>
        </a:p>
      </c:txPr>
    </c:legend>
    <c:plotVisOnly val="1"/>
    <c:dispBlanksAs val="gap"/>
    <c:showDLblsOverMax val="0"/>
  </c:chart>
  <c:spPr>
    <a:noFill/>
    <a:ln w="9525" cap="flat" cmpd="sng" algn="ctr">
      <a:noFill/>
      <a:round/>
    </a:ln>
    <a:effectLst/>
  </c:spPr>
  <c:txPr>
    <a:bodyPr/>
    <a:lstStyle/>
    <a:p>
      <a:pPr>
        <a:defRPr/>
      </a:pPr>
      <a:endParaRPr lang="zh-CN"/>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bg1"/>
                </a:solidFill>
                <a:latin typeface="+mn-lt"/>
                <a:ea typeface="+mn-ea"/>
                <a:cs typeface="+mn-cs"/>
              </a:defRPr>
            </a:pPr>
            <a:r>
              <a:rPr lang="zh-CN" altLang="en-US" sz="2400" b="1" dirty="0">
                <a:solidFill>
                  <a:schemeClr val="bg1"/>
                </a:solidFill>
              </a:rPr>
              <a:t>是否同情有学术不端行为的人</a:t>
            </a:r>
          </a:p>
        </c:rich>
      </c:tx>
      <c:layout>
        <c:manualLayout>
          <c:xMode val="edge"/>
          <c:yMode val="edge"/>
          <c:x val="7.6222293979814032E-2"/>
          <c:y val="2.5410657955965532E-2"/>
        </c:manualLayout>
      </c:layout>
      <c:overlay val="0"/>
      <c:spPr>
        <a:noFill/>
        <a:ln>
          <a:noFill/>
        </a:ln>
        <a:effectLst/>
      </c:spPr>
      <c:txPr>
        <a:bodyPr rot="0" spcFirstLastPara="1" vertOverflow="ellipsis" vert="horz" wrap="square" anchor="ctr" anchorCtr="1"/>
        <a:lstStyle/>
        <a:p>
          <a:pPr>
            <a:defRPr sz="2400" b="1" i="0" u="none" strike="noStrike" kern="1200" spc="0" baseline="0">
              <a:solidFill>
                <a:schemeClr val="bg1"/>
              </a:solidFill>
              <a:latin typeface="+mn-lt"/>
              <a:ea typeface="+mn-ea"/>
              <a:cs typeface="+mn-cs"/>
            </a:defRPr>
          </a:pPr>
          <a:endParaRPr lang="zh-CN"/>
        </a:p>
      </c:txPr>
    </c:title>
    <c:autoTitleDeleted val="0"/>
    <c:plotArea>
      <c:layout/>
      <c:barChart>
        <c:barDir val="bar"/>
        <c:grouping val="percentStacked"/>
        <c:varyColors val="0"/>
        <c:ser>
          <c:idx val="0"/>
          <c:order val="0"/>
          <c:tx>
            <c:strRef>
              <c:f>Sheet1!$A$33</c:f>
              <c:strCache>
                <c:ptCount val="1"/>
                <c:pt idx="0">
                  <c:v>非常同情</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Sheet1!$B$32:$C$32</c:f>
              <c:numCache>
                <c:formatCode>General</c:formatCode>
                <c:ptCount val="2"/>
                <c:pt idx="0">
                  <c:v>2007</c:v>
                </c:pt>
                <c:pt idx="1">
                  <c:v>2016</c:v>
                </c:pt>
              </c:numCache>
            </c:numRef>
          </c:cat>
          <c:val>
            <c:numRef>
              <c:f>Sheet1!$B$33:$C$33</c:f>
              <c:numCache>
                <c:formatCode>###0.0</c:formatCode>
                <c:ptCount val="2"/>
                <c:pt idx="0" formatCode="0.0_ ">
                  <c:v>5.3809270111880663</c:v>
                </c:pt>
                <c:pt idx="1">
                  <c:v>2.9254022428083863</c:v>
                </c:pt>
              </c:numCache>
            </c:numRef>
          </c:val>
          <c:extLst xmlns:c16r2="http://schemas.microsoft.com/office/drawing/2015/06/chart">
            <c:ext xmlns:c16="http://schemas.microsoft.com/office/drawing/2014/chart" uri="{C3380CC4-5D6E-409C-BE32-E72D297353CC}">
              <c16:uniqueId val="{00000000-6976-4357-88DB-D27E94747540}"/>
            </c:ext>
          </c:extLst>
        </c:ser>
        <c:ser>
          <c:idx val="1"/>
          <c:order val="1"/>
          <c:tx>
            <c:strRef>
              <c:f>Sheet1!$A$34</c:f>
              <c:strCache>
                <c:ptCount val="1"/>
                <c:pt idx="0">
                  <c:v>有点同情</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Sheet1!$B$32:$C$32</c:f>
              <c:numCache>
                <c:formatCode>General</c:formatCode>
                <c:ptCount val="2"/>
                <c:pt idx="0">
                  <c:v>2007</c:v>
                </c:pt>
                <c:pt idx="1">
                  <c:v>2016</c:v>
                </c:pt>
              </c:numCache>
            </c:numRef>
          </c:cat>
          <c:val>
            <c:numRef>
              <c:f>Sheet1!$B$34:$C$34</c:f>
              <c:numCache>
                <c:formatCode>###0.0</c:formatCode>
                <c:ptCount val="2"/>
                <c:pt idx="0" formatCode="0.0_ ">
                  <c:v>33.297815663292489</c:v>
                </c:pt>
                <c:pt idx="1">
                  <c:v>23.890784982935152</c:v>
                </c:pt>
              </c:numCache>
            </c:numRef>
          </c:val>
          <c:extLst xmlns:c16r2="http://schemas.microsoft.com/office/drawing/2015/06/chart">
            <c:ext xmlns:c16="http://schemas.microsoft.com/office/drawing/2014/chart" uri="{C3380CC4-5D6E-409C-BE32-E72D297353CC}">
              <c16:uniqueId val="{00000001-6976-4357-88DB-D27E94747540}"/>
            </c:ext>
          </c:extLst>
        </c:ser>
        <c:ser>
          <c:idx val="2"/>
          <c:order val="2"/>
          <c:tx>
            <c:strRef>
              <c:f>Sheet1!$A$35</c:f>
              <c:strCache>
                <c:ptCount val="1"/>
                <c:pt idx="0">
                  <c:v>不同情</c:v>
                </c:pt>
              </c:strCache>
            </c:strRef>
          </c:tx>
          <c:spPr>
            <a:solidFill>
              <a:schemeClr val="bg1">
                <a:lumMod val="95000"/>
              </a:schemeClr>
            </a:solidFill>
            <a:ln>
              <a:noFill/>
            </a:ln>
            <a:effectLst/>
          </c:spPr>
          <c:invertIfNegative val="0"/>
          <c:dPt>
            <c:idx val="0"/>
            <c:invertIfNegative val="0"/>
            <c:bubble3D val="0"/>
            <c:spPr>
              <a:solidFill>
                <a:schemeClr val="bg1"/>
              </a:solidFill>
              <a:ln>
                <a:noFill/>
              </a:ln>
              <a:effectLst/>
            </c:spPr>
            <c:extLst xmlns:c16r2="http://schemas.microsoft.com/office/drawing/2015/06/chart">
              <c:ext xmlns:c16="http://schemas.microsoft.com/office/drawing/2014/chart" uri="{C3380CC4-5D6E-409C-BE32-E72D297353CC}">
                <c16:uniqueId val="{00000003-6976-4357-88DB-D27E94747540}"/>
              </c:ext>
            </c:extLst>
          </c:dPt>
          <c:dPt>
            <c:idx val="1"/>
            <c:invertIfNegative val="0"/>
            <c:bubble3D val="0"/>
            <c:spPr>
              <a:solidFill>
                <a:schemeClr val="bg1"/>
              </a:solidFill>
              <a:ln>
                <a:noFill/>
              </a:ln>
              <a:effectLst/>
            </c:spPr>
            <c:extLst xmlns:c16r2="http://schemas.microsoft.com/office/drawing/2015/06/chart">
              <c:ext xmlns:c16="http://schemas.microsoft.com/office/drawing/2014/chart" uri="{C3380CC4-5D6E-409C-BE32-E72D297353CC}">
                <c16:uniqueId val="{00000005-6976-4357-88DB-D27E94747540}"/>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Sheet1!$B$32:$C$32</c:f>
              <c:numCache>
                <c:formatCode>General</c:formatCode>
                <c:ptCount val="2"/>
                <c:pt idx="0">
                  <c:v>2007</c:v>
                </c:pt>
                <c:pt idx="1">
                  <c:v>2016</c:v>
                </c:pt>
              </c:numCache>
            </c:numRef>
          </c:cat>
          <c:val>
            <c:numRef>
              <c:f>Sheet1!$B$35:$C$35</c:f>
              <c:numCache>
                <c:formatCode>###0.0</c:formatCode>
                <c:ptCount val="2"/>
                <c:pt idx="0" formatCode="0.0_ ">
                  <c:v>61.321257325519447</c:v>
                </c:pt>
                <c:pt idx="1">
                  <c:v>73.183812774256467</c:v>
                </c:pt>
              </c:numCache>
            </c:numRef>
          </c:val>
          <c:extLst xmlns:c16r2="http://schemas.microsoft.com/office/drawing/2015/06/chart">
            <c:ext xmlns:c16="http://schemas.microsoft.com/office/drawing/2014/chart" uri="{C3380CC4-5D6E-409C-BE32-E72D297353CC}">
              <c16:uniqueId val="{00000006-6976-4357-88DB-D27E94747540}"/>
            </c:ext>
          </c:extLst>
        </c:ser>
        <c:dLbls>
          <c:showLegendKey val="0"/>
          <c:showVal val="0"/>
          <c:showCatName val="0"/>
          <c:showSerName val="0"/>
          <c:showPercent val="0"/>
          <c:showBubbleSize val="0"/>
        </c:dLbls>
        <c:gapWidth val="150"/>
        <c:overlap val="100"/>
        <c:axId val="251140712"/>
        <c:axId val="251141104"/>
      </c:barChart>
      <c:catAx>
        <c:axId val="2511407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bg2">
                    <a:lumMod val="90000"/>
                  </a:schemeClr>
                </a:solidFill>
                <a:latin typeface="+mn-lt"/>
                <a:ea typeface="+mn-ea"/>
                <a:cs typeface="+mn-cs"/>
              </a:defRPr>
            </a:pPr>
            <a:endParaRPr lang="zh-CN"/>
          </a:p>
        </c:txPr>
        <c:crossAx val="251141104"/>
        <c:crosses val="autoZero"/>
        <c:auto val="1"/>
        <c:lblAlgn val="ctr"/>
        <c:lblOffset val="100"/>
        <c:noMultiLvlLbl val="0"/>
      </c:catAx>
      <c:valAx>
        <c:axId val="251141104"/>
        <c:scaling>
          <c:orientation val="minMax"/>
        </c:scaling>
        <c:delete val="0"/>
        <c:axPos val="b"/>
        <c:majorGridlines>
          <c:spPr>
            <a:ln w="9525" cap="flat" cmpd="sng" algn="ctr">
              <a:solidFill>
                <a:schemeClr val="bg2">
                  <a:lumMod val="50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bg2">
                    <a:lumMod val="90000"/>
                  </a:schemeClr>
                </a:solidFill>
                <a:latin typeface="+mn-lt"/>
                <a:ea typeface="+mn-ea"/>
                <a:cs typeface="+mn-cs"/>
              </a:defRPr>
            </a:pPr>
            <a:endParaRPr lang="zh-CN"/>
          </a:p>
        </c:txPr>
        <c:crossAx val="2511407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bg1"/>
              </a:solidFill>
              <a:latin typeface="+mn-lt"/>
              <a:ea typeface="+mn-ea"/>
              <a:cs typeface="+mn-cs"/>
            </a:defRPr>
          </a:pPr>
          <a:endParaRPr lang="zh-CN"/>
        </a:p>
      </c:txPr>
    </c:legend>
    <c:plotVisOnly val="1"/>
    <c:dispBlanksAs val="gap"/>
    <c:showDLblsOverMax val="0"/>
  </c:chart>
  <c:spPr>
    <a:noFill/>
    <a:ln w="9525" cap="flat" cmpd="sng" algn="ctr">
      <a:noFill/>
      <a:round/>
    </a:ln>
    <a:effectLst/>
  </c:spPr>
  <c:txPr>
    <a:bodyPr/>
    <a:lstStyle/>
    <a:p>
      <a:pPr>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学术不端的危害性!$D$7</c:f>
              <c:strCache>
                <c:ptCount val="1"/>
                <c:pt idx="0">
                  <c:v>大学</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学术不端的危害性!$C$8:$C$11</c:f>
              <c:strCache>
                <c:ptCount val="4"/>
                <c:pt idx="0">
                  <c:v>捏造篡改</c:v>
                </c:pt>
                <c:pt idx="1">
                  <c:v>抄袭剽窃</c:v>
                </c:pt>
                <c:pt idx="2">
                  <c:v>不当署名</c:v>
                </c:pt>
                <c:pt idx="3">
                  <c:v>一稿多发</c:v>
                </c:pt>
              </c:strCache>
            </c:strRef>
          </c:cat>
          <c:val>
            <c:numRef>
              <c:f>学术不端的危害性!$D$8:$D$11</c:f>
              <c:numCache>
                <c:formatCode>0.0_ </c:formatCode>
                <c:ptCount val="4"/>
                <c:pt idx="0">
                  <c:v>84.392676275808157</c:v>
                </c:pt>
                <c:pt idx="1">
                  <c:v>81.635229929852002</c:v>
                </c:pt>
                <c:pt idx="2">
                  <c:v>63.981911128588166</c:v>
                </c:pt>
                <c:pt idx="3">
                  <c:v>58.827476038338624</c:v>
                </c:pt>
              </c:numCache>
            </c:numRef>
          </c:val>
          <c:extLst xmlns:c16r2="http://schemas.microsoft.com/office/drawing/2015/06/chart">
            <c:ext xmlns:c16="http://schemas.microsoft.com/office/drawing/2014/chart" uri="{C3380CC4-5D6E-409C-BE32-E72D297353CC}">
              <c16:uniqueId val="{00000000-36C1-4BE3-AF67-3DC1AE15E969}"/>
            </c:ext>
          </c:extLst>
        </c:ser>
        <c:ser>
          <c:idx val="1"/>
          <c:order val="1"/>
          <c:tx>
            <c:strRef>
              <c:f>学术不端的危害性!$E$7</c:f>
              <c:strCache>
                <c:ptCount val="1"/>
                <c:pt idx="0">
                  <c:v>科研院所</c:v>
                </c:pt>
              </c:strCache>
            </c:strRef>
          </c:tx>
          <c:spPr>
            <a:solidFill>
              <a:srgbClr val="00B0F0"/>
            </a:solidFill>
            <a:ln>
              <a:noFill/>
            </a:ln>
            <a:effectLst/>
          </c:spPr>
          <c:invertIfNegative val="0"/>
          <c:cat>
            <c:strRef>
              <c:f>学术不端的危害性!$C$8:$C$11</c:f>
              <c:strCache>
                <c:ptCount val="4"/>
                <c:pt idx="0">
                  <c:v>捏造篡改</c:v>
                </c:pt>
                <c:pt idx="1">
                  <c:v>抄袭剽窃</c:v>
                </c:pt>
                <c:pt idx="2">
                  <c:v>不当署名</c:v>
                </c:pt>
                <c:pt idx="3">
                  <c:v>一稿多发</c:v>
                </c:pt>
              </c:strCache>
            </c:strRef>
          </c:cat>
          <c:val>
            <c:numRef>
              <c:f>学术不端的危害性!$E$8:$E$11</c:f>
              <c:numCache>
                <c:formatCode>0.0_ </c:formatCode>
                <c:ptCount val="4"/>
                <c:pt idx="0">
                  <c:v>82.369641294838175</c:v>
                </c:pt>
                <c:pt idx="1">
                  <c:v>77.71265878230426</c:v>
                </c:pt>
                <c:pt idx="2">
                  <c:v>59.235685752330184</c:v>
                </c:pt>
                <c:pt idx="3">
                  <c:v>59.665921288014317</c:v>
                </c:pt>
              </c:numCache>
            </c:numRef>
          </c:val>
          <c:extLst xmlns:c16r2="http://schemas.microsoft.com/office/drawing/2015/06/chart">
            <c:ext xmlns:c16="http://schemas.microsoft.com/office/drawing/2014/chart" uri="{C3380CC4-5D6E-409C-BE32-E72D297353CC}">
              <c16:uniqueId val="{00000001-36C1-4BE3-AF67-3DC1AE15E969}"/>
            </c:ext>
          </c:extLst>
        </c:ser>
        <c:ser>
          <c:idx val="2"/>
          <c:order val="2"/>
          <c:tx>
            <c:strRef>
              <c:f>学术不端的危害性!$F$7</c:f>
              <c:strCache>
                <c:ptCount val="1"/>
                <c:pt idx="0">
                  <c:v>企业</c:v>
                </c:pt>
              </c:strCache>
            </c:strRef>
          </c:tx>
          <c:spPr>
            <a:solidFill>
              <a:srgbClr val="92D050"/>
            </a:solidFill>
            <a:ln>
              <a:noFill/>
            </a:ln>
            <a:effectLst/>
          </c:spPr>
          <c:invertIfNegative val="0"/>
          <c:cat>
            <c:strRef>
              <c:f>学术不端的危害性!$C$8:$C$11</c:f>
              <c:strCache>
                <c:ptCount val="4"/>
                <c:pt idx="0">
                  <c:v>捏造篡改</c:v>
                </c:pt>
                <c:pt idx="1">
                  <c:v>抄袭剽窃</c:v>
                </c:pt>
                <c:pt idx="2">
                  <c:v>不当署名</c:v>
                </c:pt>
                <c:pt idx="3">
                  <c:v>一稿多发</c:v>
                </c:pt>
              </c:strCache>
            </c:strRef>
          </c:cat>
          <c:val>
            <c:numRef>
              <c:f>学术不端的危害性!$F$8:$F$11</c:f>
              <c:numCache>
                <c:formatCode>0.0_ </c:formatCode>
                <c:ptCount val="4"/>
                <c:pt idx="0">
                  <c:v>81.161809482383561</c:v>
                </c:pt>
                <c:pt idx="1">
                  <c:v>75.655187445509938</c:v>
                </c:pt>
                <c:pt idx="2">
                  <c:v>58.238348868175819</c:v>
                </c:pt>
                <c:pt idx="3">
                  <c:v>61.69415960766851</c:v>
                </c:pt>
              </c:numCache>
            </c:numRef>
          </c:val>
          <c:extLst xmlns:c16r2="http://schemas.microsoft.com/office/drawing/2015/06/chart">
            <c:ext xmlns:c16="http://schemas.microsoft.com/office/drawing/2014/chart" uri="{C3380CC4-5D6E-409C-BE32-E72D297353CC}">
              <c16:uniqueId val="{00000002-36C1-4BE3-AF67-3DC1AE15E969}"/>
            </c:ext>
          </c:extLst>
        </c:ser>
        <c:ser>
          <c:idx val="3"/>
          <c:order val="3"/>
          <c:tx>
            <c:strRef>
              <c:f>学术不端的危害性!$G$7</c:f>
              <c:strCache>
                <c:ptCount val="1"/>
                <c:pt idx="0">
                  <c:v>医疗机构</c:v>
                </c:pt>
              </c:strCache>
            </c:strRef>
          </c:tx>
          <c:spPr>
            <a:solidFill>
              <a:sysClr val="window" lastClr="FFFFFF">
                <a:lumMod val="85000"/>
              </a:sysClr>
            </a:solidFill>
            <a:ln>
              <a:noFill/>
            </a:ln>
            <a:effectLst/>
          </c:spPr>
          <c:invertIfNegative val="0"/>
          <c:cat>
            <c:strRef>
              <c:f>学术不端的危害性!$C$8:$C$11</c:f>
              <c:strCache>
                <c:ptCount val="4"/>
                <c:pt idx="0">
                  <c:v>捏造篡改</c:v>
                </c:pt>
                <c:pt idx="1">
                  <c:v>抄袭剽窃</c:v>
                </c:pt>
                <c:pt idx="2">
                  <c:v>不当署名</c:v>
                </c:pt>
                <c:pt idx="3">
                  <c:v>一稿多发</c:v>
                </c:pt>
              </c:strCache>
            </c:strRef>
          </c:cat>
          <c:val>
            <c:numRef>
              <c:f>学术不端的危害性!$G$8:$G$11</c:f>
              <c:numCache>
                <c:formatCode>0.0_ </c:formatCode>
                <c:ptCount val="4"/>
                <c:pt idx="0">
                  <c:v>81.499508840864337</c:v>
                </c:pt>
                <c:pt idx="1">
                  <c:v>77.64679802955682</c:v>
                </c:pt>
                <c:pt idx="2">
                  <c:v>59.264735264735265</c:v>
                </c:pt>
                <c:pt idx="3">
                  <c:v>59.145372233400394</c:v>
                </c:pt>
              </c:numCache>
            </c:numRef>
          </c:val>
          <c:extLst xmlns:c16r2="http://schemas.microsoft.com/office/drawing/2015/06/chart">
            <c:ext xmlns:c16="http://schemas.microsoft.com/office/drawing/2014/chart" uri="{C3380CC4-5D6E-409C-BE32-E72D297353CC}">
              <c16:uniqueId val="{00000003-36C1-4BE3-AF67-3DC1AE15E969}"/>
            </c:ext>
          </c:extLst>
        </c:ser>
        <c:dLbls>
          <c:showLegendKey val="0"/>
          <c:showVal val="0"/>
          <c:showCatName val="0"/>
          <c:showSerName val="0"/>
          <c:showPercent val="0"/>
          <c:showBubbleSize val="0"/>
        </c:dLbls>
        <c:gapWidth val="219"/>
        <c:overlap val="-27"/>
        <c:axId val="240404832"/>
        <c:axId val="240405216"/>
      </c:barChart>
      <c:catAx>
        <c:axId val="240404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bg1"/>
                </a:solidFill>
                <a:latin typeface="KaiTi" panose="02010609060101010101" pitchFamily="49" charset="-122"/>
                <a:ea typeface="KaiTi" panose="02010609060101010101" pitchFamily="49" charset="-122"/>
                <a:cs typeface="+mn-cs"/>
              </a:defRPr>
            </a:pPr>
            <a:endParaRPr lang="zh-CN"/>
          </a:p>
        </c:txPr>
        <c:crossAx val="240405216"/>
        <c:crosses val="autoZero"/>
        <c:auto val="1"/>
        <c:lblAlgn val="ctr"/>
        <c:lblOffset val="100"/>
        <c:noMultiLvlLbl val="0"/>
      </c:catAx>
      <c:valAx>
        <c:axId val="240405216"/>
        <c:scaling>
          <c:orientation val="minMax"/>
          <c:max val="100"/>
          <c:min val="0"/>
        </c:scaling>
        <c:delete val="0"/>
        <c:axPos val="l"/>
        <c:majorGridlines>
          <c:spPr>
            <a:ln w="9525" cap="flat" cmpd="sng" algn="ctr">
              <a:solidFill>
                <a:sysClr val="windowText" lastClr="000000">
                  <a:lumMod val="65000"/>
                  <a:lumOff val="35000"/>
                </a:sysClr>
              </a:solidFill>
              <a:round/>
            </a:ln>
            <a:effectLst/>
          </c:spPr>
        </c:majorGridlines>
        <c:numFmt formatCode="0_ "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zh-CN"/>
          </a:p>
        </c:txPr>
        <c:crossAx val="240404832"/>
        <c:crosses val="autoZero"/>
        <c:crossBetween val="between"/>
      </c:valAx>
      <c:spPr>
        <a:noFill/>
        <a:ln>
          <a:noFill/>
        </a:ln>
        <a:effectLst/>
      </c:spPr>
    </c:plotArea>
    <c:legend>
      <c:legendPos val="b"/>
      <c:layout>
        <c:manualLayout>
          <c:xMode val="edge"/>
          <c:yMode val="edge"/>
          <c:x val="0.59352515705821307"/>
          <c:y val="2.5607295962759038E-2"/>
          <c:w val="0.36281659819884421"/>
          <c:h val="0.17293163620017568"/>
        </c:manualLayout>
      </c:layout>
      <c:overlay val="0"/>
      <c:spPr>
        <a:solidFill>
          <a:sysClr val="windowText" lastClr="000000"/>
        </a:solid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zh-CN"/>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zh-CN"/>
    </a:p>
  </c:txPr>
  <c:externalData r:id="rId4">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bg1"/>
                </a:solidFill>
                <a:latin typeface="+mn-lt"/>
                <a:ea typeface="+mn-ea"/>
                <a:cs typeface="+mn-cs"/>
              </a:defRPr>
            </a:pPr>
            <a:r>
              <a:rPr lang="zh-CN" altLang="en-US" sz="2400" b="1" dirty="0">
                <a:solidFill>
                  <a:schemeClr val="bg1"/>
                </a:solidFill>
              </a:rPr>
              <a:t>是否可以原谅不端行为</a:t>
            </a:r>
          </a:p>
        </c:rich>
      </c:tx>
      <c:layout>
        <c:manualLayout>
          <c:xMode val="edge"/>
          <c:yMode val="edge"/>
          <c:x val="0.12688484962107011"/>
          <c:y val="2.306805074971165E-2"/>
        </c:manualLayout>
      </c:layout>
      <c:overlay val="0"/>
      <c:spPr>
        <a:noFill/>
        <a:ln>
          <a:noFill/>
        </a:ln>
        <a:effectLst/>
      </c:spPr>
      <c:txPr>
        <a:bodyPr rot="0" spcFirstLastPara="1" vertOverflow="ellipsis" vert="horz" wrap="square" anchor="ctr" anchorCtr="1"/>
        <a:lstStyle/>
        <a:p>
          <a:pPr>
            <a:defRPr sz="2400" b="1" i="0" u="none" strike="noStrike" kern="1200" spc="0" baseline="0">
              <a:solidFill>
                <a:schemeClr val="bg1"/>
              </a:solidFill>
              <a:latin typeface="+mn-lt"/>
              <a:ea typeface="+mn-ea"/>
              <a:cs typeface="+mn-cs"/>
            </a:defRPr>
          </a:pPr>
          <a:endParaRPr lang="zh-CN"/>
        </a:p>
      </c:txPr>
    </c:title>
    <c:autoTitleDeleted val="0"/>
    <c:plotArea>
      <c:layout/>
      <c:barChart>
        <c:barDir val="bar"/>
        <c:grouping val="percentStacked"/>
        <c:varyColors val="0"/>
        <c:ser>
          <c:idx val="0"/>
          <c:order val="0"/>
          <c:tx>
            <c:strRef>
              <c:f>Sheet1!$A$42</c:f>
              <c:strCache>
                <c:ptCount val="1"/>
                <c:pt idx="0">
                  <c:v>完全可以</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Sheet1!$B$41:$C$41</c:f>
              <c:numCache>
                <c:formatCode>General</c:formatCode>
                <c:ptCount val="2"/>
                <c:pt idx="0">
                  <c:v>2007</c:v>
                </c:pt>
                <c:pt idx="1">
                  <c:v>2016</c:v>
                </c:pt>
              </c:numCache>
            </c:numRef>
          </c:cat>
          <c:val>
            <c:numRef>
              <c:f>Sheet1!$B$42:$C$42</c:f>
              <c:numCache>
                <c:formatCode>###0.0</c:formatCode>
                <c:ptCount val="2"/>
                <c:pt idx="0" formatCode="0.0_ ">
                  <c:v>2.2508038585209005</c:v>
                </c:pt>
                <c:pt idx="1">
                  <c:v>1.5609756097560976</c:v>
                </c:pt>
              </c:numCache>
            </c:numRef>
          </c:val>
          <c:extLst xmlns:c16r2="http://schemas.microsoft.com/office/drawing/2015/06/chart">
            <c:ext xmlns:c16="http://schemas.microsoft.com/office/drawing/2014/chart" uri="{C3380CC4-5D6E-409C-BE32-E72D297353CC}">
              <c16:uniqueId val="{00000000-914B-41F3-8B66-83A748E29560}"/>
            </c:ext>
          </c:extLst>
        </c:ser>
        <c:ser>
          <c:idx val="1"/>
          <c:order val="1"/>
          <c:tx>
            <c:strRef>
              <c:f>Sheet1!$A$43</c:f>
              <c:strCache>
                <c:ptCount val="1"/>
                <c:pt idx="0">
                  <c:v>基本可以</c:v>
                </c:pt>
              </c:strCache>
            </c:strRef>
          </c:tx>
          <c:spPr>
            <a:solidFill>
              <a:schemeClr val="accent2">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Sheet1!$B$41:$C$41</c:f>
              <c:numCache>
                <c:formatCode>General</c:formatCode>
                <c:ptCount val="2"/>
                <c:pt idx="0">
                  <c:v>2007</c:v>
                </c:pt>
                <c:pt idx="1">
                  <c:v>2016</c:v>
                </c:pt>
              </c:numCache>
            </c:numRef>
          </c:cat>
          <c:val>
            <c:numRef>
              <c:f>Sheet1!$B$43:$C$43</c:f>
              <c:numCache>
                <c:formatCode>###0.0</c:formatCode>
                <c:ptCount val="2"/>
                <c:pt idx="0" formatCode="0.0_ ">
                  <c:v>21.114683815648444</c:v>
                </c:pt>
                <c:pt idx="1">
                  <c:v>14.195121951219512</c:v>
                </c:pt>
              </c:numCache>
            </c:numRef>
          </c:val>
          <c:extLst xmlns:c16r2="http://schemas.microsoft.com/office/drawing/2015/06/chart">
            <c:ext xmlns:c16="http://schemas.microsoft.com/office/drawing/2014/chart" uri="{C3380CC4-5D6E-409C-BE32-E72D297353CC}">
              <c16:uniqueId val="{00000001-914B-41F3-8B66-83A748E29560}"/>
            </c:ext>
          </c:extLst>
        </c:ser>
        <c:ser>
          <c:idx val="2"/>
          <c:order val="2"/>
          <c:tx>
            <c:strRef>
              <c:f>Sheet1!$A$44</c:f>
              <c:strCache>
                <c:ptCount val="1"/>
                <c:pt idx="0">
                  <c:v>不可以</c:v>
                </c:pt>
              </c:strCache>
            </c:strRef>
          </c:tx>
          <c:spPr>
            <a:solidFill>
              <a:schemeClr val="bg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Sheet1!$B$41:$C$41</c:f>
              <c:numCache>
                <c:formatCode>General</c:formatCode>
                <c:ptCount val="2"/>
                <c:pt idx="0">
                  <c:v>2007</c:v>
                </c:pt>
                <c:pt idx="1">
                  <c:v>2016</c:v>
                </c:pt>
              </c:numCache>
            </c:numRef>
          </c:cat>
          <c:val>
            <c:numRef>
              <c:f>Sheet1!$B$44:$C$44</c:f>
              <c:numCache>
                <c:formatCode>###0.0</c:formatCode>
                <c:ptCount val="2"/>
                <c:pt idx="0" formatCode="0.0_ ">
                  <c:v>76.634512325830656</c:v>
                </c:pt>
                <c:pt idx="1">
                  <c:v>84.243902439024396</c:v>
                </c:pt>
              </c:numCache>
            </c:numRef>
          </c:val>
          <c:extLst xmlns:c16r2="http://schemas.microsoft.com/office/drawing/2015/06/chart">
            <c:ext xmlns:c16="http://schemas.microsoft.com/office/drawing/2014/chart" uri="{C3380CC4-5D6E-409C-BE32-E72D297353CC}">
              <c16:uniqueId val="{00000002-914B-41F3-8B66-83A748E29560}"/>
            </c:ext>
          </c:extLst>
        </c:ser>
        <c:dLbls>
          <c:showLegendKey val="0"/>
          <c:showVal val="0"/>
          <c:showCatName val="0"/>
          <c:showSerName val="0"/>
          <c:showPercent val="0"/>
          <c:showBubbleSize val="0"/>
        </c:dLbls>
        <c:gapWidth val="150"/>
        <c:overlap val="100"/>
        <c:axId val="251768728"/>
        <c:axId val="251769120"/>
      </c:barChart>
      <c:catAx>
        <c:axId val="2517687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bg1">
                    <a:lumMod val="95000"/>
                  </a:schemeClr>
                </a:solidFill>
                <a:latin typeface="+mn-lt"/>
                <a:ea typeface="+mn-ea"/>
                <a:cs typeface="+mn-cs"/>
              </a:defRPr>
            </a:pPr>
            <a:endParaRPr lang="zh-CN"/>
          </a:p>
        </c:txPr>
        <c:crossAx val="251769120"/>
        <c:crosses val="autoZero"/>
        <c:auto val="1"/>
        <c:lblAlgn val="ctr"/>
        <c:lblOffset val="100"/>
        <c:noMultiLvlLbl val="0"/>
      </c:catAx>
      <c:valAx>
        <c:axId val="2517691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bg1">
                    <a:lumMod val="85000"/>
                  </a:schemeClr>
                </a:solidFill>
                <a:latin typeface="+mn-lt"/>
                <a:ea typeface="+mn-ea"/>
                <a:cs typeface="+mn-cs"/>
              </a:defRPr>
            </a:pPr>
            <a:endParaRPr lang="zh-CN"/>
          </a:p>
        </c:txPr>
        <c:crossAx val="2517687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1" i="0" u="none" strike="noStrike" kern="1200" baseline="0">
              <a:solidFill>
                <a:schemeClr val="bg1"/>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bg1"/>
                </a:solidFill>
                <a:latin typeface="+mn-lt"/>
                <a:ea typeface="+mn-ea"/>
                <a:cs typeface="+mn-cs"/>
              </a:defRPr>
            </a:pPr>
            <a:r>
              <a:rPr lang="zh-CN" altLang="en-US" sz="2800" b="1" dirty="0">
                <a:solidFill>
                  <a:schemeClr val="bg1"/>
                </a:solidFill>
              </a:rPr>
              <a:t>学术规范的知识来源</a:t>
            </a:r>
          </a:p>
        </c:rich>
      </c:tx>
      <c:overlay val="0"/>
      <c:spPr>
        <a:noFill/>
        <a:ln>
          <a:noFill/>
        </a:ln>
        <a:effectLst/>
      </c:spPr>
      <c:txPr>
        <a:bodyPr rot="0" spcFirstLastPara="1" vertOverflow="ellipsis" vert="horz" wrap="square" anchor="ctr" anchorCtr="1"/>
        <a:lstStyle/>
        <a:p>
          <a:pPr>
            <a:defRPr sz="2800" b="1" i="0" u="none" strike="noStrike" kern="1200" spc="0" baseline="0">
              <a:solidFill>
                <a:schemeClr val="bg1"/>
              </a:solidFill>
              <a:latin typeface="+mn-lt"/>
              <a:ea typeface="+mn-ea"/>
              <a:cs typeface="+mn-cs"/>
            </a:defRPr>
          </a:pPr>
          <a:endParaRPr lang="zh-CN"/>
        </a:p>
      </c:txPr>
    </c:title>
    <c:autoTitleDeleted val="0"/>
    <c:plotArea>
      <c:layout/>
      <c:barChart>
        <c:barDir val="col"/>
        <c:grouping val="clustered"/>
        <c:varyColors val="0"/>
        <c:ser>
          <c:idx val="0"/>
          <c:order val="0"/>
          <c:tx>
            <c:strRef>
              <c:f>Sheet1!$B$12</c:f>
              <c:strCache>
                <c:ptCount val="1"/>
                <c:pt idx="0">
                  <c:v>2007</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Sheet1!$A$13:$A$17</c:f>
              <c:strCache>
                <c:ptCount val="5"/>
                <c:pt idx="0">
                  <c:v>学校</c:v>
                </c:pt>
                <c:pt idx="1">
                  <c:v>老师</c:v>
                </c:pt>
                <c:pt idx="2">
                  <c:v>自己看书</c:v>
                </c:pt>
                <c:pt idx="3">
                  <c:v>其它</c:v>
                </c:pt>
                <c:pt idx="4">
                  <c:v>没有</c:v>
                </c:pt>
              </c:strCache>
            </c:strRef>
          </c:cat>
          <c:val>
            <c:numRef>
              <c:f>Sheet1!$B$13:$B$17</c:f>
              <c:numCache>
                <c:formatCode>0.0_ </c:formatCode>
                <c:ptCount val="5"/>
                <c:pt idx="0" formatCode="General">
                  <c:v>21.2</c:v>
                </c:pt>
                <c:pt idx="1">
                  <c:v>66.5</c:v>
                </c:pt>
                <c:pt idx="2">
                  <c:v>50.8</c:v>
                </c:pt>
                <c:pt idx="3" formatCode="General">
                  <c:v>21</c:v>
                </c:pt>
                <c:pt idx="4" formatCode="General">
                  <c:v>13.3</c:v>
                </c:pt>
              </c:numCache>
            </c:numRef>
          </c:val>
          <c:extLst xmlns:c16r2="http://schemas.microsoft.com/office/drawing/2015/06/chart">
            <c:ext xmlns:c16="http://schemas.microsoft.com/office/drawing/2014/chart" uri="{C3380CC4-5D6E-409C-BE32-E72D297353CC}">
              <c16:uniqueId val="{00000000-8CCF-41E1-B2D5-5E1FC9917FA9}"/>
            </c:ext>
          </c:extLst>
        </c:ser>
        <c:ser>
          <c:idx val="1"/>
          <c:order val="1"/>
          <c:tx>
            <c:strRef>
              <c:f>Sheet1!$C$12</c:f>
              <c:strCache>
                <c:ptCount val="1"/>
                <c:pt idx="0">
                  <c:v>2016</c:v>
                </c:pt>
              </c:strCache>
            </c:strRef>
          </c:tx>
          <c:spPr>
            <a:solidFill>
              <a:srgbClr val="FFFF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Sheet1!$A$13:$A$17</c:f>
              <c:strCache>
                <c:ptCount val="5"/>
                <c:pt idx="0">
                  <c:v>学校</c:v>
                </c:pt>
                <c:pt idx="1">
                  <c:v>老师</c:v>
                </c:pt>
                <c:pt idx="2">
                  <c:v>自己看书</c:v>
                </c:pt>
                <c:pt idx="3">
                  <c:v>其它</c:v>
                </c:pt>
                <c:pt idx="4">
                  <c:v>没有</c:v>
                </c:pt>
              </c:strCache>
            </c:strRef>
          </c:cat>
          <c:val>
            <c:numRef>
              <c:f>Sheet1!$C$13:$C$17</c:f>
              <c:numCache>
                <c:formatCode>###0.0</c:formatCode>
                <c:ptCount val="5"/>
                <c:pt idx="0">
                  <c:v>56.185312962050268</c:v>
                </c:pt>
                <c:pt idx="1">
                  <c:v>73.53376047313948</c:v>
                </c:pt>
                <c:pt idx="2">
                  <c:v>49.482503696402169</c:v>
                </c:pt>
                <c:pt idx="3">
                  <c:v>29.472646623952684</c:v>
                </c:pt>
                <c:pt idx="4">
                  <c:v>5.5692459339576148</c:v>
                </c:pt>
              </c:numCache>
            </c:numRef>
          </c:val>
          <c:extLst xmlns:c16r2="http://schemas.microsoft.com/office/drawing/2015/06/chart">
            <c:ext xmlns:c16="http://schemas.microsoft.com/office/drawing/2014/chart" uri="{C3380CC4-5D6E-409C-BE32-E72D297353CC}">
              <c16:uniqueId val="{00000001-8CCF-41E1-B2D5-5E1FC9917FA9}"/>
            </c:ext>
          </c:extLst>
        </c:ser>
        <c:dLbls>
          <c:showLegendKey val="0"/>
          <c:showVal val="0"/>
          <c:showCatName val="0"/>
          <c:showSerName val="0"/>
          <c:showPercent val="0"/>
          <c:showBubbleSize val="0"/>
        </c:dLbls>
        <c:gapWidth val="219"/>
        <c:overlap val="-27"/>
        <c:axId val="251769904"/>
        <c:axId val="251770296"/>
      </c:barChart>
      <c:catAx>
        <c:axId val="251769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bg1"/>
                </a:solidFill>
                <a:latin typeface="+mn-lt"/>
                <a:ea typeface="+mn-ea"/>
                <a:cs typeface="+mn-cs"/>
              </a:defRPr>
            </a:pPr>
            <a:endParaRPr lang="zh-CN"/>
          </a:p>
        </c:txPr>
        <c:crossAx val="251770296"/>
        <c:crosses val="autoZero"/>
        <c:auto val="1"/>
        <c:lblAlgn val="ctr"/>
        <c:lblOffset val="100"/>
        <c:noMultiLvlLbl val="0"/>
      </c:catAx>
      <c:valAx>
        <c:axId val="251770296"/>
        <c:scaling>
          <c:orientation val="minMax"/>
        </c:scaling>
        <c:delete val="0"/>
        <c:axPos val="l"/>
        <c:majorGridlines>
          <c:spPr>
            <a:ln w="9525" cap="flat" cmpd="sng" algn="ctr">
              <a:solidFill>
                <a:schemeClr val="bg2">
                  <a:lumMod val="5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bg1"/>
                </a:solidFill>
                <a:latin typeface="+mn-lt"/>
                <a:ea typeface="+mn-ea"/>
                <a:cs typeface="+mn-cs"/>
              </a:defRPr>
            </a:pPr>
            <a:endParaRPr lang="zh-CN"/>
          </a:p>
        </c:txPr>
        <c:crossAx val="251769904"/>
        <c:crosses val="autoZero"/>
        <c:crossBetween val="between"/>
      </c:valAx>
      <c:spPr>
        <a:noFill/>
        <a:ln>
          <a:noFill/>
        </a:ln>
        <a:effectLst/>
      </c:spPr>
    </c:plotArea>
    <c:legend>
      <c:legendPos val="r"/>
      <c:legendEntry>
        <c:idx val="0"/>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zh-CN"/>
          </a:p>
        </c:txPr>
      </c:legendEntry>
      <c:legendEntry>
        <c:idx val="1"/>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zh-CN"/>
          </a:p>
        </c:txPr>
      </c:legendEntry>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w="9525" cap="flat" cmpd="sng" algn="ctr">
      <a:noFill/>
      <a:round/>
    </a:ln>
    <a:effectLst/>
  </c:spPr>
  <c:txPr>
    <a:bodyPr/>
    <a:lstStyle/>
    <a:p>
      <a:pPr>
        <a:defRPr/>
      </a:pPr>
      <a:endParaRPr lang="zh-C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Sheet2!$A$12:$B$14</c:f>
              <c:multiLvlStrCache>
                <c:ptCount val="3"/>
                <c:lvl>
                  <c:pt idx="0">
                    <c:v>2008</c:v>
                  </c:pt>
                  <c:pt idx="1">
                    <c:v>2013</c:v>
                  </c:pt>
                  <c:pt idx="2">
                    <c:v>2017</c:v>
                  </c:pt>
                </c:lvl>
                <c:lvl>
                  <c:pt idx="0">
                    <c:v>侵占成果</c:v>
                  </c:pt>
                </c:lvl>
              </c:multiLvlStrCache>
            </c:multiLvlStrRef>
          </c:cat>
          <c:val>
            <c:numRef>
              <c:f>Sheet2!$C$12:$C$14</c:f>
              <c:numCache>
                <c:formatCode>#,##0.0_ </c:formatCode>
                <c:ptCount val="3"/>
                <c:pt idx="0">
                  <c:v>20.399999999999999</c:v>
                </c:pt>
                <c:pt idx="1">
                  <c:v>21.6</c:v>
                </c:pt>
                <c:pt idx="2">
                  <c:v>12.6</c:v>
                </c:pt>
              </c:numCache>
            </c:numRef>
          </c:val>
          <c:extLst xmlns:c16r2="http://schemas.microsoft.com/office/drawing/2015/06/chart">
            <c:ext xmlns:c16="http://schemas.microsoft.com/office/drawing/2014/chart" uri="{C3380CC4-5D6E-409C-BE32-E72D297353CC}">
              <c16:uniqueId val="{00000000-597C-4801-A414-6EF2F5A51F51}"/>
            </c:ext>
          </c:extLst>
        </c:ser>
        <c:ser>
          <c:idx val="1"/>
          <c:order val="1"/>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Sheet2!$A$12:$B$14</c:f>
              <c:multiLvlStrCache>
                <c:ptCount val="3"/>
                <c:lvl>
                  <c:pt idx="0">
                    <c:v>2008</c:v>
                  </c:pt>
                  <c:pt idx="1">
                    <c:v>2013</c:v>
                  </c:pt>
                  <c:pt idx="2">
                    <c:v>2017</c:v>
                  </c:pt>
                </c:lvl>
                <c:lvl>
                  <c:pt idx="0">
                    <c:v>侵占成果</c:v>
                  </c:pt>
                </c:lvl>
              </c:multiLvlStrCache>
            </c:multiLvlStrRef>
          </c:cat>
          <c:val>
            <c:numRef>
              <c:f>Sheet2!$D$12:$D$14</c:f>
              <c:numCache>
                <c:formatCode>#,##0.0_ </c:formatCode>
                <c:ptCount val="3"/>
                <c:pt idx="0">
                  <c:v>31.1</c:v>
                </c:pt>
                <c:pt idx="1">
                  <c:v>28.5</c:v>
                </c:pt>
                <c:pt idx="2">
                  <c:v>23</c:v>
                </c:pt>
              </c:numCache>
            </c:numRef>
          </c:val>
          <c:extLst xmlns:c16r2="http://schemas.microsoft.com/office/drawing/2015/06/chart">
            <c:ext xmlns:c16="http://schemas.microsoft.com/office/drawing/2014/chart" uri="{C3380CC4-5D6E-409C-BE32-E72D297353CC}">
              <c16:uniqueId val="{00000001-597C-4801-A414-6EF2F5A51F51}"/>
            </c:ext>
          </c:extLst>
        </c:ser>
        <c:dLbls>
          <c:showLegendKey val="0"/>
          <c:showVal val="0"/>
          <c:showCatName val="0"/>
          <c:showSerName val="0"/>
          <c:showPercent val="0"/>
          <c:showBubbleSize val="0"/>
        </c:dLbls>
        <c:gapWidth val="150"/>
        <c:overlap val="100"/>
        <c:axId val="241177528"/>
        <c:axId val="241177936"/>
      </c:barChart>
      <c:catAx>
        <c:axId val="241177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zh-CN"/>
          </a:p>
        </c:txPr>
        <c:crossAx val="241177936"/>
        <c:crosses val="autoZero"/>
        <c:auto val="1"/>
        <c:lblAlgn val="ctr"/>
        <c:lblOffset val="100"/>
        <c:noMultiLvlLbl val="0"/>
      </c:catAx>
      <c:valAx>
        <c:axId val="241177936"/>
        <c:scaling>
          <c:orientation val="minMax"/>
          <c:max val="55"/>
        </c:scaling>
        <c:delete val="0"/>
        <c:axPos val="l"/>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241177528"/>
        <c:crosses val="autoZero"/>
        <c:crossBetween val="between"/>
      </c:valAx>
      <c:spPr>
        <a:noFill/>
        <a:ln>
          <a:noFill/>
        </a:ln>
        <a:effectLst/>
      </c:spPr>
    </c:plotArea>
    <c:plotVisOnly val="1"/>
    <c:dispBlanksAs val="gap"/>
    <c:showDLblsOverMax val="0"/>
  </c:chart>
  <c:spPr>
    <a:solidFill>
      <a:sysClr val="window" lastClr="FFFFFF"/>
    </a:solidFill>
    <a:ln w="9525" cap="flat" cmpd="sng" algn="ctr">
      <a:solidFill>
        <a:schemeClr val="tx1">
          <a:lumMod val="15000"/>
          <a:lumOff val="85000"/>
        </a:schemeClr>
      </a:solidFill>
      <a:round/>
    </a:ln>
    <a:effectLst/>
  </c:spPr>
  <c:txPr>
    <a:bodyPr/>
    <a:lstStyle/>
    <a:p>
      <a:pPr>
        <a:defRPr/>
      </a:pPr>
      <a:endParaRPr lang="zh-CN"/>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531195228503416"/>
          <c:y val="5.0925925925925923E-2"/>
          <c:w val="0.80582869001839885"/>
          <c:h val="0.8040244969378828"/>
        </c:manualLayout>
      </c:layout>
      <c:barChart>
        <c:barDir val="col"/>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Sheet2!$A$9:$B$11</c:f>
              <c:multiLvlStrCache>
                <c:ptCount val="3"/>
                <c:lvl>
                  <c:pt idx="0">
                    <c:v>2008</c:v>
                  </c:pt>
                  <c:pt idx="1">
                    <c:v>2013</c:v>
                  </c:pt>
                  <c:pt idx="2">
                    <c:v>2017</c:v>
                  </c:pt>
                </c:lvl>
                <c:lvl>
                  <c:pt idx="0">
                    <c:v>一稿多发</c:v>
                  </c:pt>
                </c:lvl>
              </c:multiLvlStrCache>
            </c:multiLvlStrRef>
          </c:cat>
          <c:val>
            <c:numRef>
              <c:f>Sheet2!$C$9:$C$11</c:f>
              <c:numCache>
                <c:formatCode>#,##0.0_ </c:formatCode>
                <c:ptCount val="3"/>
                <c:pt idx="0">
                  <c:v>13</c:v>
                </c:pt>
                <c:pt idx="1">
                  <c:v>11.9</c:v>
                </c:pt>
                <c:pt idx="2">
                  <c:v>7</c:v>
                </c:pt>
              </c:numCache>
            </c:numRef>
          </c:val>
          <c:extLst xmlns:c16r2="http://schemas.microsoft.com/office/drawing/2015/06/chart">
            <c:ext xmlns:c16="http://schemas.microsoft.com/office/drawing/2014/chart" uri="{C3380CC4-5D6E-409C-BE32-E72D297353CC}">
              <c16:uniqueId val="{00000000-9B6D-4AA8-85CB-2DD421136C91}"/>
            </c:ext>
          </c:extLst>
        </c:ser>
        <c:ser>
          <c:idx val="1"/>
          <c:order val="1"/>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Sheet2!$A$9:$B$11</c:f>
              <c:multiLvlStrCache>
                <c:ptCount val="3"/>
                <c:lvl>
                  <c:pt idx="0">
                    <c:v>2008</c:v>
                  </c:pt>
                  <c:pt idx="1">
                    <c:v>2013</c:v>
                  </c:pt>
                  <c:pt idx="2">
                    <c:v>2017</c:v>
                  </c:pt>
                </c:lvl>
                <c:lvl>
                  <c:pt idx="0">
                    <c:v>一稿多发</c:v>
                  </c:pt>
                </c:lvl>
              </c:multiLvlStrCache>
            </c:multiLvlStrRef>
          </c:cat>
          <c:val>
            <c:numRef>
              <c:f>Sheet2!$D$9:$D$11</c:f>
              <c:numCache>
                <c:formatCode>#,##0.0_ </c:formatCode>
                <c:ptCount val="3"/>
                <c:pt idx="0">
                  <c:v>29.2</c:v>
                </c:pt>
                <c:pt idx="1">
                  <c:v>24.8</c:v>
                </c:pt>
                <c:pt idx="2">
                  <c:v>17.2</c:v>
                </c:pt>
              </c:numCache>
            </c:numRef>
          </c:val>
          <c:extLst xmlns:c16r2="http://schemas.microsoft.com/office/drawing/2015/06/chart">
            <c:ext xmlns:c16="http://schemas.microsoft.com/office/drawing/2014/chart" uri="{C3380CC4-5D6E-409C-BE32-E72D297353CC}">
              <c16:uniqueId val="{00000001-9B6D-4AA8-85CB-2DD421136C91}"/>
            </c:ext>
          </c:extLst>
        </c:ser>
        <c:dLbls>
          <c:showLegendKey val="0"/>
          <c:showVal val="0"/>
          <c:showCatName val="0"/>
          <c:showSerName val="0"/>
          <c:showPercent val="0"/>
          <c:showBubbleSize val="0"/>
        </c:dLbls>
        <c:gapWidth val="150"/>
        <c:overlap val="100"/>
        <c:axId val="241178720"/>
        <c:axId val="241179112"/>
      </c:barChart>
      <c:catAx>
        <c:axId val="241178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zh-CN"/>
          </a:p>
        </c:txPr>
        <c:crossAx val="241179112"/>
        <c:crosses val="autoZero"/>
        <c:auto val="1"/>
        <c:lblAlgn val="ctr"/>
        <c:lblOffset val="100"/>
        <c:noMultiLvlLbl val="0"/>
      </c:catAx>
      <c:valAx>
        <c:axId val="241179112"/>
        <c:scaling>
          <c:orientation val="minMax"/>
          <c:max val="55"/>
        </c:scaling>
        <c:delete val="0"/>
        <c:axPos val="l"/>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241178720"/>
        <c:crosses val="autoZero"/>
        <c:crossBetween val="between"/>
      </c:valAx>
      <c:spPr>
        <a:noFill/>
        <a:ln>
          <a:noFill/>
        </a:ln>
        <a:effectLst/>
      </c:spPr>
    </c:plotArea>
    <c:plotVisOnly val="1"/>
    <c:dispBlanksAs val="gap"/>
    <c:showDLblsOverMax val="0"/>
  </c:chart>
  <c:spPr>
    <a:solidFill>
      <a:sysClr val="window" lastClr="FFFFFF"/>
    </a:solidFill>
    <a:ln w="9525" cap="flat" cmpd="sng" algn="ctr">
      <a:solidFill>
        <a:schemeClr val="tx1">
          <a:lumMod val="15000"/>
          <a:lumOff val="85000"/>
        </a:schemeClr>
      </a:solidFill>
      <a:round/>
    </a:ln>
    <a:effectLst/>
  </c:spPr>
  <c:txPr>
    <a:bodyPr/>
    <a:lstStyle/>
    <a:p>
      <a:pPr>
        <a:defRPr/>
      </a:pPr>
      <a:endParaRPr lang="zh-CN"/>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Sheet2!$A$6:$B$8</c:f>
              <c:multiLvlStrCache>
                <c:ptCount val="3"/>
                <c:lvl>
                  <c:pt idx="0">
                    <c:v>2008</c:v>
                  </c:pt>
                  <c:pt idx="1">
                    <c:v>2013</c:v>
                  </c:pt>
                  <c:pt idx="2">
                    <c:v>2017</c:v>
                  </c:pt>
                </c:lvl>
                <c:lvl>
                  <c:pt idx="0">
                    <c:v>弄虚作假</c:v>
                  </c:pt>
                </c:lvl>
              </c:multiLvlStrCache>
            </c:multiLvlStrRef>
          </c:cat>
          <c:val>
            <c:numRef>
              <c:f>Sheet2!$C$6:$C$8</c:f>
              <c:numCache>
                <c:formatCode>#,##0.0_ </c:formatCode>
                <c:ptCount val="3"/>
                <c:pt idx="0">
                  <c:v>16.021187315126916</c:v>
                </c:pt>
                <c:pt idx="1">
                  <c:v>15.6</c:v>
                </c:pt>
                <c:pt idx="2">
                  <c:v>8.6</c:v>
                </c:pt>
              </c:numCache>
            </c:numRef>
          </c:val>
          <c:extLst xmlns:c16r2="http://schemas.microsoft.com/office/drawing/2015/06/chart">
            <c:ext xmlns:c16="http://schemas.microsoft.com/office/drawing/2014/chart" uri="{C3380CC4-5D6E-409C-BE32-E72D297353CC}">
              <c16:uniqueId val="{00000000-249F-4051-B0C4-F08D216E4024}"/>
            </c:ext>
          </c:extLst>
        </c:ser>
        <c:ser>
          <c:idx val="1"/>
          <c:order val="1"/>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Sheet2!$A$6:$B$8</c:f>
              <c:multiLvlStrCache>
                <c:ptCount val="3"/>
                <c:lvl>
                  <c:pt idx="0">
                    <c:v>2008</c:v>
                  </c:pt>
                  <c:pt idx="1">
                    <c:v>2013</c:v>
                  </c:pt>
                  <c:pt idx="2">
                    <c:v>2017</c:v>
                  </c:pt>
                </c:lvl>
                <c:lvl>
                  <c:pt idx="0">
                    <c:v>弄虚作假</c:v>
                  </c:pt>
                </c:lvl>
              </c:multiLvlStrCache>
            </c:multiLvlStrRef>
          </c:cat>
          <c:val>
            <c:numRef>
              <c:f>Sheet2!$D$6:$D$8</c:f>
              <c:numCache>
                <c:formatCode>#,##0.0_ </c:formatCode>
                <c:ptCount val="3"/>
                <c:pt idx="0">
                  <c:v>29.4</c:v>
                </c:pt>
                <c:pt idx="1">
                  <c:v>26.7</c:v>
                </c:pt>
                <c:pt idx="2">
                  <c:v>18.7</c:v>
                </c:pt>
              </c:numCache>
            </c:numRef>
          </c:val>
          <c:extLst xmlns:c16r2="http://schemas.microsoft.com/office/drawing/2015/06/chart">
            <c:ext xmlns:c16="http://schemas.microsoft.com/office/drawing/2014/chart" uri="{C3380CC4-5D6E-409C-BE32-E72D297353CC}">
              <c16:uniqueId val="{00000001-249F-4051-B0C4-F08D216E4024}"/>
            </c:ext>
          </c:extLst>
        </c:ser>
        <c:dLbls>
          <c:showLegendKey val="0"/>
          <c:showVal val="0"/>
          <c:showCatName val="0"/>
          <c:showSerName val="0"/>
          <c:showPercent val="0"/>
          <c:showBubbleSize val="0"/>
        </c:dLbls>
        <c:gapWidth val="150"/>
        <c:overlap val="100"/>
        <c:axId val="241179896"/>
        <c:axId val="241180288"/>
      </c:barChart>
      <c:catAx>
        <c:axId val="241179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zh-CN"/>
          </a:p>
        </c:txPr>
        <c:crossAx val="241180288"/>
        <c:crosses val="autoZero"/>
        <c:auto val="1"/>
        <c:lblAlgn val="ctr"/>
        <c:lblOffset val="100"/>
        <c:noMultiLvlLbl val="0"/>
      </c:catAx>
      <c:valAx>
        <c:axId val="241180288"/>
        <c:scaling>
          <c:orientation val="minMax"/>
          <c:max val="55"/>
        </c:scaling>
        <c:delete val="0"/>
        <c:axPos val="l"/>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241179896"/>
        <c:crosses val="autoZero"/>
        <c:crossBetween val="between"/>
      </c:valAx>
      <c:spPr>
        <a:noFill/>
        <a:ln>
          <a:noFill/>
        </a:ln>
        <a:effectLst/>
      </c:spPr>
    </c:plotArea>
    <c:plotVisOnly val="1"/>
    <c:dispBlanksAs val="gap"/>
    <c:showDLblsOverMax val="0"/>
  </c:chart>
  <c:spPr>
    <a:solidFill>
      <a:sysClr val="window" lastClr="FFFFFF"/>
    </a:solidFill>
    <a:ln w="9525" cap="flat" cmpd="sng" algn="ctr">
      <a:solidFill>
        <a:schemeClr val="tx1">
          <a:lumMod val="15000"/>
          <a:lumOff val="85000"/>
        </a:schemeClr>
      </a:solidFill>
      <a:round/>
    </a:ln>
    <a:effectLst/>
  </c:spPr>
  <c:txPr>
    <a:bodyPr/>
    <a:lstStyle/>
    <a:p>
      <a:pPr>
        <a:defRPr/>
      </a:pPr>
      <a:endParaRPr lang="zh-CN"/>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Sheet2!$A$2:$B$4</c:f>
              <c:multiLvlStrCache>
                <c:ptCount val="3"/>
                <c:lvl>
                  <c:pt idx="0">
                    <c:v>2008</c:v>
                  </c:pt>
                  <c:pt idx="1">
                    <c:v>2013</c:v>
                  </c:pt>
                  <c:pt idx="2">
                    <c:v>2017</c:v>
                  </c:pt>
                </c:lvl>
                <c:lvl>
                  <c:pt idx="0">
                    <c:v>抄袭剽窃</c:v>
                  </c:pt>
                </c:lvl>
              </c:multiLvlStrCache>
            </c:multiLvlStrRef>
          </c:cat>
          <c:val>
            <c:numRef>
              <c:f>Sheet2!$C$2:$C$4</c:f>
              <c:numCache>
                <c:formatCode>#,##0.0_ </c:formatCode>
                <c:ptCount val="3"/>
                <c:pt idx="0">
                  <c:v>15.3</c:v>
                </c:pt>
                <c:pt idx="1">
                  <c:v>17.100000000000001</c:v>
                </c:pt>
                <c:pt idx="2">
                  <c:v>10.7</c:v>
                </c:pt>
              </c:numCache>
            </c:numRef>
          </c:val>
          <c:extLst xmlns:c16r2="http://schemas.microsoft.com/office/drawing/2015/06/chart">
            <c:ext xmlns:c16="http://schemas.microsoft.com/office/drawing/2014/chart" uri="{C3380CC4-5D6E-409C-BE32-E72D297353CC}">
              <c16:uniqueId val="{00000000-5A78-440C-B7B5-A3C403FA67CA}"/>
            </c:ext>
          </c:extLst>
        </c:ser>
        <c:ser>
          <c:idx val="1"/>
          <c:order val="1"/>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zh-CN"/>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Sheet2!$A$2:$B$4</c:f>
              <c:multiLvlStrCache>
                <c:ptCount val="3"/>
                <c:lvl>
                  <c:pt idx="0">
                    <c:v>2008</c:v>
                  </c:pt>
                  <c:pt idx="1">
                    <c:v>2013</c:v>
                  </c:pt>
                  <c:pt idx="2">
                    <c:v>2017</c:v>
                  </c:pt>
                </c:lvl>
                <c:lvl>
                  <c:pt idx="0">
                    <c:v>抄袭剽窃</c:v>
                  </c:pt>
                </c:lvl>
              </c:multiLvlStrCache>
            </c:multiLvlStrRef>
          </c:cat>
          <c:val>
            <c:numRef>
              <c:f>Sheet2!$D$2:$D$4</c:f>
              <c:numCache>
                <c:formatCode>#,##0.0_ </c:formatCode>
                <c:ptCount val="3"/>
                <c:pt idx="0">
                  <c:v>28.1</c:v>
                </c:pt>
                <c:pt idx="1">
                  <c:v>26.6</c:v>
                </c:pt>
                <c:pt idx="2">
                  <c:v>21.1</c:v>
                </c:pt>
              </c:numCache>
            </c:numRef>
          </c:val>
          <c:extLst xmlns:c16r2="http://schemas.microsoft.com/office/drawing/2015/06/chart">
            <c:ext xmlns:c16="http://schemas.microsoft.com/office/drawing/2014/chart" uri="{C3380CC4-5D6E-409C-BE32-E72D297353CC}">
              <c16:uniqueId val="{00000001-5A78-440C-B7B5-A3C403FA67CA}"/>
            </c:ext>
          </c:extLst>
        </c:ser>
        <c:dLbls>
          <c:showLegendKey val="0"/>
          <c:showVal val="0"/>
          <c:showCatName val="0"/>
          <c:showSerName val="0"/>
          <c:showPercent val="0"/>
          <c:showBubbleSize val="0"/>
        </c:dLbls>
        <c:gapWidth val="150"/>
        <c:overlap val="100"/>
        <c:axId val="241181072"/>
        <c:axId val="241181464"/>
      </c:barChart>
      <c:catAx>
        <c:axId val="241181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zh-CN"/>
          </a:p>
        </c:txPr>
        <c:crossAx val="241181464"/>
        <c:crosses val="autoZero"/>
        <c:auto val="1"/>
        <c:lblAlgn val="ctr"/>
        <c:lblOffset val="100"/>
        <c:noMultiLvlLbl val="0"/>
      </c:catAx>
      <c:valAx>
        <c:axId val="241181464"/>
        <c:scaling>
          <c:orientation val="minMax"/>
          <c:max val="55"/>
        </c:scaling>
        <c:delete val="0"/>
        <c:axPos val="l"/>
        <c:majorGridlines>
          <c:spPr>
            <a:ln w="9525" cap="flat" cmpd="sng" algn="ctr">
              <a:solidFill>
                <a:schemeClr val="tx1">
                  <a:lumMod val="15000"/>
                  <a:lumOff val="85000"/>
                </a:schemeClr>
              </a:solidFill>
              <a:round/>
            </a:ln>
            <a:effectLst/>
          </c:spPr>
        </c:majorGridlines>
        <c:numFmt formatCode="#,##0.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241181072"/>
        <c:crosses val="autoZero"/>
        <c:crossBetween val="between"/>
      </c:valAx>
      <c:spPr>
        <a:noFill/>
        <a:ln>
          <a:noFill/>
        </a:ln>
        <a:effectLst/>
      </c:spPr>
    </c:plotArea>
    <c:plotVisOnly val="1"/>
    <c:dispBlanksAs val="gap"/>
    <c:showDLblsOverMax val="0"/>
  </c:chart>
  <c:spPr>
    <a:solidFill>
      <a:sysClr val="window" lastClr="FFFFFF"/>
    </a:solidFill>
    <a:ln w="9525" cap="flat" cmpd="sng" algn="ctr">
      <a:solidFill>
        <a:schemeClr val="tx1">
          <a:lumMod val="15000"/>
          <a:lumOff val="85000"/>
        </a:schemeClr>
      </a:solidFill>
      <a:round/>
    </a:ln>
    <a:effectLst/>
  </c:spPr>
  <c:txPr>
    <a:bodyPr/>
    <a:lstStyle/>
    <a:p>
      <a:pPr>
        <a:defRPr/>
      </a:pPr>
      <a:endParaRPr lang="zh-CN"/>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'2017年北京调查分单位类型判断 '!$M$7</c:f>
              <c:strCache>
                <c:ptCount val="1"/>
                <c:pt idx="0">
                  <c:v>高等院校</c:v>
                </c:pt>
              </c:strCache>
            </c:strRef>
          </c:tx>
          <c:spPr>
            <a:solidFill>
              <a:srgbClr val="FF0000"/>
            </a:solidFill>
            <a:ln>
              <a:noFill/>
            </a:ln>
            <a:effectLst/>
          </c:spPr>
          <c:invertIfNegative val="0"/>
          <c:cat>
            <c:strRef>
              <c:f>'2017年北京调查分单位类型判断 '!$L$8:$L$13</c:f>
              <c:strCache>
                <c:ptCount val="6"/>
                <c:pt idx="0">
                  <c:v>抄袭剽窃</c:v>
                </c:pt>
                <c:pt idx="1">
                  <c:v>捏造篡改</c:v>
                </c:pt>
                <c:pt idx="2">
                  <c:v>不当署名</c:v>
                </c:pt>
                <c:pt idx="3">
                  <c:v>一稿多发</c:v>
                </c:pt>
                <c:pt idx="4">
                  <c:v>伪造评议</c:v>
                </c:pt>
                <c:pt idx="5">
                  <c:v>代写论文</c:v>
                </c:pt>
              </c:strCache>
            </c:strRef>
          </c:cat>
          <c:val>
            <c:numRef>
              <c:f>'2017年北京调查分单位类型判断 '!$M$8:$M$13</c:f>
              <c:numCache>
                <c:formatCode>0.0%</c:formatCode>
                <c:ptCount val="6"/>
                <c:pt idx="0">
                  <c:v>0.20451911935110081</c:v>
                </c:pt>
                <c:pt idx="1">
                  <c:v>0.21031286210892236</c:v>
                </c:pt>
                <c:pt idx="2">
                  <c:v>0.37543453070683663</c:v>
                </c:pt>
                <c:pt idx="3">
                  <c:v>0.16164542294322132</c:v>
                </c:pt>
                <c:pt idx="4">
                  <c:v>0.12340672074159907</c:v>
                </c:pt>
                <c:pt idx="5">
                  <c:v>0.15411355735805332</c:v>
                </c:pt>
              </c:numCache>
            </c:numRef>
          </c:val>
          <c:extLst xmlns:c16r2="http://schemas.microsoft.com/office/drawing/2015/06/chart">
            <c:ext xmlns:c16="http://schemas.microsoft.com/office/drawing/2014/chart" uri="{C3380CC4-5D6E-409C-BE32-E72D297353CC}">
              <c16:uniqueId val="{00000000-4D4D-4BC0-9F4B-A86C21D3198B}"/>
            </c:ext>
          </c:extLst>
        </c:ser>
        <c:ser>
          <c:idx val="1"/>
          <c:order val="1"/>
          <c:tx>
            <c:strRef>
              <c:f>'2017年北京调查分单位类型判断 '!$N$7</c:f>
              <c:strCache>
                <c:ptCount val="1"/>
                <c:pt idx="0">
                  <c:v>科研院所</c:v>
                </c:pt>
              </c:strCache>
            </c:strRef>
          </c:tx>
          <c:spPr>
            <a:solidFill>
              <a:srgbClr val="00B0F0"/>
            </a:solidFill>
            <a:ln>
              <a:noFill/>
            </a:ln>
            <a:effectLst/>
          </c:spPr>
          <c:invertIfNegative val="0"/>
          <c:cat>
            <c:strRef>
              <c:f>'2017年北京调查分单位类型判断 '!$L$8:$L$13</c:f>
              <c:strCache>
                <c:ptCount val="6"/>
                <c:pt idx="0">
                  <c:v>抄袭剽窃</c:v>
                </c:pt>
                <c:pt idx="1">
                  <c:v>捏造篡改</c:v>
                </c:pt>
                <c:pt idx="2">
                  <c:v>不当署名</c:v>
                </c:pt>
                <c:pt idx="3">
                  <c:v>一稿多发</c:v>
                </c:pt>
                <c:pt idx="4">
                  <c:v>伪造评议</c:v>
                </c:pt>
                <c:pt idx="5">
                  <c:v>代写论文</c:v>
                </c:pt>
              </c:strCache>
            </c:strRef>
          </c:cat>
          <c:val>
            <c:numRef>
              <c:f>'2017年北京调查分单位类型判断 '!$N$8:$N$13</c:f>
              <c:numCache>
                <c:formatCode>0.0%</c:formatCode>
                <c:ptCount val="6"/>
                <c:pt idx="0">
                  <c:v>0.32488986784140972</c:v>
                </c:pt>
                <c:pt idx="1">
                  <c:v>0.26431718061674009</c:v>
                </c:pt>
                <c:pt idx="2">
                  <c:v>0.39482378854625544</c:v>
                </c:pt>
                <c:pt idx="3">
                  <c:v>0.2527533039647577</c:v>
                </c:pt>
                <c:pt idx="4">
                  <c:v>0.17621145374449337</c:v>
                </c:pt>
                <c:pt idx="5">
                  <c:v>0.24063876651982377</c:v>
                </c:pt>
              </c:numCache>
            </c:numRef>
          </c:val>
          <c:extLst xmlns:c16r2="http://schemas.microsoft.com/office/drawing/2015/06/chart">
            <c:ext xmlns:c16="http://schemas.microsoft.com/office/drawing/2014/chart" uri="{C3380CC4-5D6E-409C-BE32-E72D297353CC}">
              <c16:uniqueId val="{00000001-4D4D-4BC0-9F4B-A86C21D3198B}"/>
            </c:ext>
          </c:extLst>
        </c:ser>
        <c:ser>
          <c:idx val="2"/>
          <c:order val="2"/>
          <c:tx>
            <c:strRef>
              <c:f>'2017年北京调查分单位类型判断 '!$O$7</c:f>
              <c:strCache>
                <c:ptCount val="1"/>
                <c:pt idx="0">
                  <c:v>医疗卫生机构</c:v>
                </c:pt>
              </c:strCache>
            </c:strRef>
          </c:tx>
          <c:spPr>
            <a:solidFill>
              <a:schemeClr val="accent3"/>
            </a:solidFill>
            <a:ln>
              <a:noFill/>
            </a:ln>
            <a:effectLst/>
          </c:spPr>
          <c:invertIfNegative val="0"/>
          <c:cat>
            <c:strRef>
              <c:f>'2017年北京调查分单位类型判断 '!$L$8:$L$13</c:f>
              <c:strCache>
                <c:ptCount val="6"/>
                <c:pt idx="0">
                  <c:v>抄袭剽窃</c:v>
                </c:pt>
                <c:pt idx="1">
                  <c:v>捏造篡改</c:v>
                </c:pt>
                <c:pt idx="2">
                  <c:v>不当署名</c:v>
                </c:pt>
                <c:pt idx="3">
                  <c:v>一稿多发</c:v>
                </c:pt>
                <c:pt idx="4">
                  <c:v>伪造评议</c:v>
                </c:pt>
                <c:pt idx="5">
                  <c:v>代写论文</c:v>
                </c:pt>
              </c:strCache>
            </c:strRef>
          </c:cat>
          <c:val>
            <c:numRef>
              <c:f>'2017年北京调查分单位类型判断 '!$O$8:$O$13</c:f>
              <c:numCache>
                <c:formatCode>0.0%</c:formatCode>
                <c:ptCount val="6"/>
                <c:pt idx="0">
                  <c:v>0.36612903225806454</c:v>
                </c:pt>
                <c:pt idx="1">
                  <c:v>0.32661290322580644</c:v>
                </c:pt>
                <c:pt idx="2">
                  <c:v>0.3193548387096774</c:v>
                </c:pt>
                <c:pt idx="3">
                  <c:v>0.2661290322580645</c:v>
                </c:pt>
                <c:pt idx="4">
                  <c:v>0.24032258064516129</c:v>
                </c:pt>
                <c:pt idx="5">
                  <c:v>0.34354838709677415</c:v>
                </c:pt>
              </c:numCache>
            </c:numRef>
          </c:val>
          <c:extLst xmlns:c16r2="http://schemas.microsoft.com/office/drawing/2015/06/chart">
            <c:ext xmlns:c16="http://schemas.microsoft.com/office/drawing/2014/chart" uri="{C3380CC4-5D6E-409C-BE32-E72D297353CC}">
              <c16:uniqueId val="{00000002-4D4D-4BC0-9F4B-A86C21D3198B}"/>
            </c:ext>
          </c:extLst>
        </c:ser>
        <c:ser>
          <c:idx val="3"/>
          <c:order val="3"/>
          <c:tx>
            <c:strRef>
              <c:f>'2017年北京调查分单位类型判断 '!$P$7</c:f>
              <c:strCache>
                <c:ptCount val="1"/>
                <c:pt idx="0">
                  <c:v>企业</c:v>
                </c:pt>
              </c:strCache>
            </c:strRef>
          </c:tx>
          <c:spPr>
            <a:solidFill>
              <a:schemeClr val="accent4"/>
            </a:solidFill>
            <a:ln>
              <a:noFill/>
            </a:ln>
            <a:effectLst/>
          </c:spPr>
          <c:invertIfNegative val="0"/>
          <c:cat>
            <c:strRef>
              <c:f>'2017年北京调查分单位类型判断 '!$L$8:$L$13</c:f>
              <c:strCache>
                <c:ptCount val="6"/>
                <c:pt idx="0">
                  <c:v>抄袭剽窃</c:v>
                </c:pt>
                <c:pt idx="1">
                  <c:v>捏造篡改</c:v>
                </c:pt>
                <c:pt idx="2">
                  <c:v>不当署名</c:v>
                </c:pt>
                <c:pt idx="3">
                  <c:v>一稿多发</c:v>
                </c:pt>
                <c:pt idx="4">
                  <c:v>伪造评议</c:v>
                </c:pt>
                <c:pt idx="5">
                  <c:v>代写论文</c:v>
                </c:pt>
              </c:strCache>
            </c:strRef>
          </c:cat>
          <c:val>
            <c:numRef>
              <c:f>'2017年北京调查分单位类型判断 '!$P$8:$P$13</c:f>
              <c:numCache>
                <c:formatCode>0.0%</c:formatCode>
                <c:ptCount val="6"/>
                <c:pt idx="0">
                  <c:v>0.37472446730345332</c:v>
                </c:pt>
                <c:pt idx="1">
                  <c:v>0.30124908155767821</c:v>
                </c:pt>
                <c:pt idx="2">
                  <c:v>0.37362233651726673</c:v>
                </c:pt>
                <c:pt idx="3">
                  <c:v>0.28104335047758999</c:v>
                </c:pt>
                <c:pt idx="4">
                  <c:v>0.23254959588537841</c:v>
                </c:pt>
                <c:pt idx="5">
                  <c:v>0.29794268919911832</c:v>
                </c:pt>
              </c:numCache>
            </c:numRef>
          </c:val>
          <c:extLst xmlns:c16r2="http://schemas.microsoft.com/office/drawing/2015/06/chart">
            <c:ext xmlns:c16="http://schemas.microsoft.com/office/drawing/2014/chart" uri="{C3380CC4-5D6E-409C-BE32-E72D297353CC}">
              <c16:uniqueId val="{00000003-4D4D-4BC0-9F4B-A86C21D3198B}"/>
            </c:ext>
          </c:extLst>
        </c:ser>
        <c:dLbls>
          <c:showLegendKey val="0"/>
          <c:showVal val="0"/>
          <c:showCatName val="0"/>
          <c:showSerName val="0"/>
          <c:showPercent val="0"/>
          <c:showBubbleSize val="0"/>
        </c:dLbls>
        <c:gapWidth val="219"/>
        <c:overlap val="-27"/>
        <c:axId val="241183032"/>
        <c:axId val="241183424"/>
      </c:barChart>
      <c:catAx>
        <c:axId val="241183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zh-CN"/>
          </a:p>
        </c:txPr>
        <c:crossAx val="241183424"/>
        <c:crosses val="autoZero"/>
        <c:auto val="1"/>
        <c:lblAlgn val="ctr"/>
        <c:lblOffset val="100"/>
        <c:noMultiLvlLbl val="0"/>
      </c:catAx>
      <c:valAx>
        <c:axId val="241183424"/>
        <c:scaling>
          <c:orientation val="minMax"/>
        </c:scaling>
        <c:delete val="0"/>
        <c:axPos val="l"/>
        <c:majorGridlines>
          <c:spPr>
            <a:ln w="9525" cap="flat" cmpd="sng" algn="ctr">
              <a:solidFill>
                <a:sysClr val="windowText" lastClr="000000">
                  <a:lumMod val="50000"/>
                  <a:lumOff val="50000"/>
                </a:sys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zh-CN"/>
          </a:p>
        </c:txPr>
        <c:crossAx val="24118303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0" i="0" u="none" strike="noStrike" kern="1200" spc="0" baseline="0">
                <a:solidFill>
                  <a:schemeClr val="bg1"/>
                </a:solidFill>
                <a:latin typeface="+mn-lt"/>
                <a:ea typeface="+mn-ea"/>
                <a:cs typeface="+mn-cs"/>
              </a:defRPr>
            </a:pPr>
            <a:r>
              <a:rPr lang="zh-CN" altLang="en-US" sz="2000" dirty="0">
                <a:solidFill>
                  <a:schemeClr val="bg1"/>
                </a:solidFill>
              </a:rPr>
              <a:t>是否知道周边人有学术不端行为</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bg1"/>
              </a:solidFill>
              <a:latin typeface="+mn-lt"/>
              <a:ea typeface="+mn-ea"/>
              <a:cs typeface="+mn-cs"/>
            </a:defRPr>
          </a:pPr>
          <a:endParaRPr lang="zh-CN"/>
        </a:p>
      </c:txPr>
    </c:title>
    <c:autoTitleDeleted val="0"/>
    <c:plotArea>
      <c:layout/>
      <c:barChart>
        <c:barDir val="col"/>
        <c:grouping val="stacked"/>
        <c:varyColors val="0"/>
        <c:ser>
          <c:idx val="0"/>
          <c:order val="0"/>
          <c:tx>
            <c:strRef>
              <c:f>Sheet2!$C$24</c:f>
              <c:strCache>
                <c:ptCount val="1"/>
                <c:pt idx="0">
                  <c:v>有不少</c:v>
                </c:pt>
              </c:strCache>
            </c:strRef>
          </c:tx>
          <c:spPr>
            <a:solidFill>
              <a:schemeClr val="accent1"/>
            </a:solidFill>
            <a:ln>
              <a:noFill/>
            </a:ln>
            <a:effectLst/>
          </c:spPr>
          <c:invertIfNegative val="0"/>
          <c:cat>
            <c:multiLvlStrRef>
              <c:f>Sheet2!$A$25:$B$36</c:f>
              <c:multiLvlStrCache>
                <c:ptCount val="12"/>
                <c:lvl>
                  <c:pt idx="0">
                    <c:v>2008</c:v>
                  </c:pt>
                  <c:pt idx="1">
                    <c:v>2013</c:v>
                  </c:pt>
                  <c:pt idx="2">
                    <c:v>2017</c:v>
                  </c:pt>
                  <c:pt idx="3">
                    <c:v>2008</c:v>
                  </c:pt>
                  <c:pt idx="4">
                    <c:v>2013</c:v>
                  </c:pt>
                  <c:pt idx="5">
                    <c:v>2017</c:v>
                  </c:pt>
                  <c:pt idx="6">
                    <c:v>2008</c:v>
                  </c:pt>
                  <c:pt idx="7">
                    <c:v>2013</c:v>
                  </c:pt>
                  <c:pt idx="8">
                    <c:v>2017</c:v>
                  </c:pt>
                  <c:pt idx="9">
                    <c:v>2008</c:v>
                  </c:pt>
                  <c:pt idx="10">
                    <c:v>2013</c:v>
                  </c:pt>
                  <c:pt idx="11">
                    <c:v>2017</c:v>
                  </c:pt>
                </c:lvl>
                <c:lvl>
                  <c:pt idx="0">
                    <c:v>抄袭剽窃</c:v>
                  </c:pt>
                  <c:pt idx="3">
                    <c:v>弄虚作假</c:v>
                  </c:pt>
                  <c:pt idx="6">
                    <c:v>一稿多发</c:v>
                  </c:pt>
                  <c:pt idx="9">
                    <c:v>侵占成果</c:v>
                  </c:pt>
                </c:lvl>
              </c:multiLvlStrCache>
            </c:multiLvlStrRef>
          </c:cat>
          <c:val>
            <c:numRef>
              <c:f>Sheet2!$C$25:$C$36</c:f>
              <c:numCache>
                <c:formatCode>#,##0.0_ </c:formatCode>
                <c:ptCount val="12"/>
                <c:pt idx="0" formatCode="#,##0.0">
                  <c:v>9.6999999999999993</c:v>
                </c:pt>
                <c:pt idx="1">
                  <c:v>8.5</c:v>
                </c:pt>
                <c:pt idx="2">
                  <c:v>5.4</c:v>
                </c:pt>
                <c:pt idx="3">
                  <c:v>12.6</c:v>
                </c:pt>
                <c:pt idx="4">
                  <c:v>10</c:v>
                </c:pt>
                <c:pt idx="5">
                  <c:v>5</c:v>
                </c:pt>
                <c:pt idx="6">
                  <c:v>10.9</c:v>
                </c:pt>
                <c:pt idx="7">
                  <c:v>7.7</c:v>
                </c:pt>
                <c:pt idx="8">
                  <c:v>4.8</c:v>
                </c:pt>
                <c:pt idx="9">
                  <c:v>18</c:v>
                </c:pt>
                <c:pt idx="10">
                  <c:v>15.4</c:v>
                </c:pt>
                <c:pt idx="11">
                  <c:v>9.4</c:v>
                </c:pt>
              </c:numCache>
            </c:numRef>
          </c:val>
          <c:extLst xmlns:c16r2="http://schemas.microsoft.com/office/drawing/2015/06/chart">
            <c:ext xmlns:c16="http://schemas.microsoft.com/office/drawing/2014/chart" uri="{C3380CC4-5D6E-409C-BE32-E72D297353CC}">
              <c16:uniqueId val="{00000000-E4F0-4C76-B05D-9535EBC80BD3}"/>
            </c:ext>
          </c:extLst>
        </c:ser>
        <c:ser>
          <c:idx val="1"/>
          <c:order val="1"/>
          <c:tx>
            <c:strRef>
              <c:f>Sheet2!$D$24</c:f>
              <c:strCache>
                <c:ptCount val="1"/>
                <c:pt idx="0">
                  <c:v>有一两个</c:v>
                </c:pt>
              </c:strCache>
            </c:strRef>
          </c:tx>
          <c:spPr>
            <a:solidFill>
              <a:schemeClr val="accent2"/>
            </a:solidFill>
            <a:ln>
              <a:noFill/>
            </a:ln>
            <a:effectLst/>
          </c:spPr>
          <c:invertIfNegative val="0"/>
          <c:cat>
            <c:multiLvlStrRef>
              <c:f>Sheet2!$A$25:$B$36</c:f>
              <c:multiLvlStrCache>
                <c:ptCount val="12"/>
                <c:lvl>
                  <c:pt idx="0">
                    <c:v>2008</c:v>
                  </c:pt>
                  <c:pt idx="1">
                    <c:v>2013</c:v>
                  </c:pt>
                  <c:pt idx="2">
                    <c:v>2017</c:v>
                  </c:pt>
                  <c:pt idx="3">
                    <c:v>2008</c:v>
                  </c:pt>
                  <c:pt idx="4">
                    <c:v>2013</c:v>
                  </c:pt>
                  <c:pt idx="5">
                    <c:v>2017</c:v>
                  </c:pt>
                  <c:pt idx="6">
                    <c:v>2008</c:v>
                  </c:pt>
                  <c:pt idx="7">
                    <c:v>2013</c:v>
                  </c:pt>
                  <c:pt idx="8">
                    <c:v>2017</c:v>
                  </c:pt>
                  <c:pt idx="9">
                    <c:v>2008</c:v>
                  </c:pt>
                  <c:pt idx="10">
                    <c:v>2013</c:v>
                  </c:pt>
                  <c:pt idx="11">
                    <c:v>2017</c:v>
                  </c:pt>
                </c:lvl>
                <c:lvl>
                  <c:pt idx="0">
                    <c:v>抄袭剽窃</c:v>
                  </c:pt>
                  <c:pt idx="3">
                    <c:v>弄虚作假</c:v>
                  </c:pt>
                  <c:pt idx="6">
                    <c:v>一稿多发</c:v>
                  </c:pt>
                  <c:pt idx="9">
                    <c:v>侵占成果</c:v>
                  </c:pt>
                </c:lvl>
              </c:multiLvlStrCache>
            </c:multiLvlStrRef>
          </c:cat>
          <c:val>
            <c:numRef>
              <c:f>Sheet2!$D$25:$D$36</c:f>
              <c:numCache>
                <c:formatCode>#,##0.0_ </c:formatCode>
                <c:ptCount val="12"/>
                <c:pt idx="0" formatCode="#,##0.0">
                  <c:v>19.100000000000001</c:v>
                </c:pt>
                <c:pt idx="1">
                  <c:v>17.5</c:v>
                </c:pt>
                <c:pt idx="2">
                  <c:v>17</c:v>
                </c:pt>
                <c:pt idx="3">
                  <c:v>23.2</c:v>
                </c:pt>
                <c:pt idx="4">
                  <c:v>20.9</c:v>
                </c:pt>
                <c:pt idx="5">
                  <c:v>15.7</c:v>
                </c:pt>
                <c:pt idx="6">
                  <c:v>24.6</c:v>
                </c:pt>
                <c:pt idx="7">
                  <c:v>20.8</c:v>
                </c:pt>
                <c:pt idx="8">
                  <c:v>16.5</c:v>
                </c:pt>
                <c:pt idx="9">
                  <c:v>25.8</c:v>
                </c:pt>
                <c:pt idx="10">
                  <c:v>24.7</c:v>
                </c:pt>
                <c:pt idx="11">
                  <c:v>21.4</c:v>
                </c:pt>
              </c:numCache>
            </c:numRef>
          </c:val>
          <c:extLst xmlns:c16r2="http://schemas.microsoft.com/office/drawing/2015/06/chart">
            <c:ext xmlns:c16="http://schemas.microsoft.com/office/drawing/2014/chart" uri="{C3380CC4-5D6E-409C-BE32-E72D297353CC}">
              <c16:uniqueId val="{00000001-E4F0-4C76-B05D-9535EBC80BD3}"/>
            </c:ext>
          </c:extLst>
        </c:ser>
        <c:dLbls>
          <c:showLegendKey val="0"/>
          <c:showVal val="0"/>
          <c:showCatName val="0"/>
          <c:showSerName val="0"/>
          <c:showPercent val="0"/>
          <c:showBubbleSize val="0"/>
        </c:dLbls>
        <c:gapWidth val="150"/>
        <c:overlap val="100"/>
        <c:axId val="241184208"/>
        <c:axId val="241184600"/>
      </c:barChart>
      <c:catAx>
        <c:axId val="241184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bg1"/>
                </a:solidFill>
                <a:latin typeface="+mn-lt"/>
                <a:ea typeface="+mn-ea"/>
                <a:cs typeface="+mn-cs"/>
              </a:defRPr>
            </a:pPr>
            <a:endParaRPr lang="zh-CN"/>
          </a:p>
        </c:txPr>
        <c:crossAx val="241184600"/>
        <c:crosses val="autoZero"/>
        <c:auto val="1"/>
        <c:lblAlgn val="ctr"/>
        <c:lblOffset val="100"/>
        <c:noMultiLvlLbl val="0"/>
      </c:catAx>
      <c:valAx>
        <c:axId val="241184600"/>
        <c:scaling>
          <c:orientation val="minMax"/>
        </c:scaling>
        <c:delete val="0"/>
        <c:axPos val="l"/>
        <c:majorGridlines>
          <c:spPr>
            <a:ln w="9525" cap="flat" cmpd="sng" algn="ctr">
              <a:solidFill>
                <a:srgbClr val="E7E6E6">
                  <a:lumMod val="50000"/>
                </a:srgb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zh-CN"/>
          </a:p>
        </c:txPr>
        <c:crossAx val="241184208"/>
        <c:crosses val="autoZero"/>
        <c:crossBetween val="between"/>
      </c:valAx>
      <c:spPr>
        <a:noFill/>
        <a:ln>
          <a:noFill/>
        </a:ln>
        <a:effectLst/>
      </c:spPr>
    </c:plotArea>
    <c:legend>
      <c:legendPos val="b"/>
      <c:layout>
        <c:manualLayout>
          <c:xMode val="edge"/>
          <c:yMode val="edge"/>
          <c:x val="7.5246446383779975E-2"/>
          <c:y val="0.12732874782781928"/>
          <c:w val="0.19170204434158714"/>
          <c:h val="0.14832243788596883"/>
        </c:manualLayout>
      </c:layout>
      <c:overlay val="0"/>
      <c:spPr>
        <a:solidFill>
          <a:sysClr val="windowText" lastClr="000000"/>
        </a:solidFill>
        <a:ln>
          <a:noFill/>
        </a:ln>
        <a:effectLst/>
      </c:spPr>
      <c:txPr>
        <a:bodyPr rot="0" spcFirstLastPara="1" vertOverflow="ellipsis" vert="horz" wrap="square" anchor="ctr" anchorCtr="1"/>
        <a:lstStyle/>
        <a:p>
          <a:pPr>
            <a:defRPr sz="1600" b="1" i="0" u="none" strike="noStrike" kern="1200" baseline="0">
              <a:solidFill>
                <a:schemeClr val="bg1"/>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0" i="0" u="none" strike="noStrike" kern="1200" spc="0" baseline="0">
                <a:solidFill>
                  <a:schemeClr val="bg1"/>
                </a:solidFill>
                <a:latin typeface="+mn-ea"/>
                <a:ea typeface="+mn-ea"/>
                <a:cs typeface="+mn-cs"/>
              </a:defRPr>
            </a:pPr>
            <a:r>
              <a:rPr lang="zh-CN" altLang="en-US" sz="2000" dirty="0">
                <a:solidFill>
                  <a:schemeClr val="bg1"/>
                </a:solidFill>
                <a:latin typeface="宋体" panose="02010600030101010101" pitchFamily="2" charset="-122"/>
                <a:ea typeface="宋体" panose="02010600030101010101" pitchFamily="2" charset="-122"/>
              </a:rPr>
              <a:t>不同类型工作单位的科技工作者知道周围人存在</a:t>
            </a:r>
            <a:r>
              <a:rPr lang="en-US" altLang="zh-CN" sz="2000" dirty="0">
                <a:solidFill>
                  <a:schemeClr val="bg1"/>
                </a:solidFill>
                <a:latin typeface="宋体" panose="02010600030101010101" pitchFamily="2" charset="-122"/>
                <a:ea typeface="宋体" panose="02010600030101010101" pitchFamily="2" charset="-122"/>
              </a:rPr>
              <a:t/>
            </a:r>
            <a:br>
              <a:rPr lang="en-US" altLang="zh-CN" sz="2000" dirty="0">
                <a:solidFill>
                  <a:schemeClr val="bg1"/>
                </a:solidFill>
                <a:latin typeface="宋体" panose="02010600030101010101" pitchFamily="2" charset="-122"/>
                <a:ea typeface="宋体" panose="02010600030101010101" pitchFamily="2" charset="-122"/>
              </a:rPr>
            </a:br>
            <a:r>
              <a:rPr lang="zh-CN" altLang="en-US" sz="2000" dirty="0">
                <a:solidFill>
                  <a:schemeClr val="bg1"/>
                </a:solidFill>
                <a:latin typeface="宋体" panose="02010600030101010101" pitchFamily="2" charset="-122"/>
                <a:ea typeface="宋体" panose="02010600030101010101" pitchFamily="2" charset="-122"/>
              </a:rPr>
              <a:t>学术不端行为者的比例（</a:t>
            </a:r>
            <a:r>
              <a:rPr lang="en-US" altLang="zh-CN" sz="2000" dirty="0">
                <a:solidFill>
                  <a:schemeClr val="bg1"/>
                </a:solidFill>
                <a:latin typeface="宋体" panose="02010600030101010101" pitchFamily="2" charset="-122"/>
                <a:ea typeface="宋体" panose="02010600030101010101" pitchFamily="2" charset="-122"/>
              </a:rPr>
              <a:t>%</a:t>
            </a:r>
            <a:r>
              <a:rPr lang="zh-CN" altLang="en-US" sz="2000" dirty="0">
                <a:solidFill>
                  <a:schemeClr val="bg1"/>
                </a:solidFill>
                <a:latin typeface="宋体" panose="02010600030101010101" pitchFamily="2" charset="-122"/>
                <a:ea typeface="宋体" panose="02010600030101010101" pitchFamily="2" charset="-122"/>
              </a:rPr>
              <a:t>）</a:t>
            </a:r>
          </a:p>
        </c:rich>
      </c:tx>
      <c:layout>
        <c:manualLayout>
          <c:xMode val="edge"/>
          <c:yMode val="edge"/>
          <c:x val="0.22109231719458985"/>
          <c:y val="5.6878006528878573E-3"/>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bg1"/>
              </a:solidFill>
              <a:latin typeface="+mn-ea"/>
              <a:ea typeface="+mn-ea"/>
              <a:cs typeface="+mn-cs"/>
            </a:defRPr>
          </a:pPr>
          <a:endParaRPr lang="zh-CN"/>
        </a:p>
      </c:txPr>
    </c:title>
    <c:autoTitleDeleted val="0"/>
    <c:plotArea>
      <c:layout/>
      <c:barChart>
        <c:barDir val="col"/>
        <c:grouping val="clustered"/>
        <c:varyColors val="0"/>
        <c:ser>
          <c:idx val="0"/>
          <c:order val="0"/>
          <c:tx>
            <c:strRef>
              <c:f>'周围有无不端-分单位类型'!$L$6</c:f>
              <c:strCache>
                <c:ptCount val="1"/>
                <c:pt idx="0">
                  <c:v>高等院校</c:v>
                </c:pt>
              </c:strCache>
            </c:strRef>
          </c:tx>
          <c:spPr>
            <a:solidFill>
              <a:srgbClr val="FF0000"/>
            </a:solidFill>
            <a:ln>
              <a:noFill/>
            </a:ln>
            <a:effectLst/>
          </c:spPr>
          <c:invertIfNegative val="0"/>
          <c:cat>
            <c:strRef>
              <c:f>'周围有无不端-分单位类型'!$K$7:$K$12</c:f>
              <c:strCache>
                <c:ptCount val="6"/>
                <c:pt idx="0">
                  <c:v>抄袭剽窃</c:v>
                </c:pt>
                <c:pt idx="1">
                  <c:v>捏造篡改</c:v>
                </c:pt>
                <c:pt idx="2">
                  <c:v>不当署名</c:v>
                </c:pt>
                <c:pt idx="3">
                  <c:v>一稿多发</c:v>
                </c:pt>
                <c:pt idx="4">
                  <c:v>伪造评议</c:v>
                </c:pt>
                <c:pt idx="5">
                  <c:v>代写论文</c:v>
                </c:pt>
              </c:strCache>
            </c:strRef>
          </c:cat>
          <c:val>
            <c:numRef>
              <c:f>'周围有无不端-分单位类型'!$L$7:$L$12</c:f>
              <c:numCache>
                <c:formatCode>###0.0%</c:formatCode>
                <c:ptCount val="6"/>
                <c:pt idx="0">
                  <c:v>0.2108922363847045</c:v>
                </c:pt>
                <c:pt idx="1">
                  <c:v>0.20973348783314019</c:v>
                </c:pt>
                <c:pt idx="2">
                  <c:v>0.35979142526071839</c:v>
                </c:pt>
                <c:pt idx="3">
                  <c:v>0.21610660486674391</c:v>
                </c:pt>
                <c:pt idx="4">
                  <c:v>0.14136732329084589</c:v>
                </c:pt>
                <c:pt idx="5">
                  <c:v>0.20046349942062572</c:v>
                </c:pt>
              </c:numCache>
            </c:numRef>
          </c:val>
          <c:extLst xmlns:c16r2="http://schemas.microsoft.com/office/drawing/2015/06/chart">
            <c:ext xmlns:c16="http://schemas.microsoft.com/office/drawing/2014/chart" uri="{C3380CC4-5D6E-409C-BE32-E72D297353CC}">
              <c16:uniqueId val="{00000000-9DA1-4551-8FBB-635A8DFAE6C3}"/>
            </c:ext>
          </c:extLst>
        </c:ser>
        <c:ser>
          <c:idx val="1"/>
          <c:order val="1"/>
          <c:tx>
            <c:strRef>
              <c:f>'周围有无不端-分单位类型'!$M$6</c:f>
              <c:strCache>
                <c:ptCount val="1"/>
                <c:pt idx="0">
                  <c:v>科研院所</c:v>
                </c:pt>
              </c:strCache>
            </c:strRef>
          </c:tx>
          <c:spPr>
            <a:solidFill>
              <a:srgbClr val="00B0F0"/>
            </a:solidFill>
            <a:ln>
              <a:noFill/>
            </a:ln>
            <a:effectLst/>
          </c:spPr>
          <c:invertIfNegative val="0"/>
          <c:cat>
            <c:strRef>
              <c:f>'周围有无不端-分单位类型'!$K$7:$K$12</c:f>
              <c:strCache>
                <c:ptCount val="6"/>
                <c:pt idx="0">
                  <c:v>抄袭剽窃</c:v>
                </c:pt>
                <c:pt idx="1">
                  <c:v>捏造篡改</c:v>
                </c:pt>
                <c:pt idx="2">
                  <c:v>不当署名</c:v>
                </c:pt>
                <c:pt idx="3">
                  <c:v>一稿多发</c:v>
                </c:pt>
                <c:pt idx="4">
                  <c:v>伪造评议</c:v>
                </c:pt>
                <c:pt idx="5">
                  <c:v>代写论文</c:v>
                </c:pt>
              </c:strCache>
            </c:strRef>
          </c:cat>
          <c:val>
            <c:numRef>
              <c:f>'周围有无不端-分单位类型'!$M$7:$M$12</c:f>
              <c:numCache>
                <c:formatCode>###0.0%</c:formatCode>
                <c:ptCount val="6"/>
                <c:pt idx="0">
                  <c:v>0.20948180815876516</c:v>
                </c:pt>
                <c:pt idx="1">
                  <c:v>0.20452039691289969</c:v>
                </c:pt>
                <c:pt idx="2">
                  <c:v>0.3368246968026461</c:v>
                </c:pt>
                <c:pt idx="3">
                  <c:v>0.20452039691289969</c:v>
                </c:pt>
                <c:pt idx="4">
                  <c:v>0.13947078280044101</c:v>
                </c:pt>
                <c:pt idx="5">
                  <c:v>0.21995589856670342</c:v>
                </c:pt>
              </c:numCache>
            </c:numRef>
          </c:val>
          <c:extLst xmlns:c16r2="http://schemas.microsoft.com/office/drawing/2015/06/chart">
            <c:ext xmlns:c16="http://schemas.microsoft.com/office/drawing/2014/chart" uri="{C3380CC4-5D6E-409C-BE32-E72D297353CC}">
              <c16:uniqueId val="{00000001-9DA1-4551-8FBB-635A8DFAE6C3}"/>
            </c:ext>
          </c:extLst>
        </c:ser>
        <c:ser>
          <c:idx val="2"/>
          <c:order val="2"/>
          <c:tx>
            <c:strRef>
              <c:f>'周围有无不端-分单位类型'!$N$6</c:f>
              <c:strCache>
                <c:ptCount val="1"/>
                <c:pt idx="0">
                  <c:v>医疗卫生机构</c:v>
                </c:pt>
              </c:strCache>
            </c:strRef>
          </c:tx>
          <c:spPr>
            <a:solidFill>
              <a:schemeClr val="accent3"/>
            </a:solidFill>
            <a:ln>
              <a:noFill/>
            </a:ln>
            <a:effectLst/>
          </c:spPr>
          <c:invertIfNegative val="0"/>
          <c:cat>
            <c:strRef>
              <c:f>'周围有无不端-分单位类型'!$K$7:$K$12</c:f>
              <c:strCache>
                <c:ptCount val="6"/>
                <c:pt idx="0">
                  <c:v>抄袭剽窃</c:v>
                </c:pt>
                <c:pt idx="1">
                  <c:v>捏造篡改</c:v>
                </c:pt>
                <c:pt idx="2">
                  <c:v>不当署名</c:v>
                </c:pt>
                <c:pt idx="3">
                  <c:v>一稿多发</c:v>
                </c:pt>
                <c:pt idx="4">
                  <c:v>伪造评议</c:v>
                </c:pt>
                <c:pt idx="5">
                  <c:v>代写论文</c:v>
                </c:pt>
              </c:strCache>
            </c:strRef>
          </c:cat>
          <c:val>
            <c:numRef>
              <c:f>'周围有无不端-分单位类型'!$N$7:$N$12</c:f>
              <c:numCache>
                <c:formatCode>###0.0%</c:formatCode>
                <c:ptCount val="6"/>
                <c:pt idx="0">
                  <c:v>0.19677419354838707</c:v>
                </c:pt>
                <c:pt idx="1">
                  <c:v>0.18790322580645161</c:v>
                </c:pt>
                <c:pt idx="2">
                  <c:v>0.21370967741935484</c:v>
                </c:pt>
                <c:pt idx="3">
                  <c:v>0.17741935483870969</c:v>
                </c:pt>
                <c:pt idx="4">
                  <c:v>0.12338709677419354</c:v>
                </c:pt>
                <c:pt idx="5">
                  <c:v>0.25161290322580643</c:v>
                </c:pt>
              </c:numCache>
            </c:numRef>
          </c:val>
          <c:extLst xmlns:c16r2="http://schemas.microsoft.com/office/drawing/2015/06/chart">
            <c:ext xmlns:c16="http://schemas.microsoft.com/office/drawing/2014/chart" uri="{C3380CC4-5D6E-409C-BE32-E72D297353CC}">
              <c16:uniqueId val="{00000002-9DA1-4551-8FBB-635A8DFAE6C3}"/>
            </c:ext>
          </c:extLst>
        </c:ser>
        <c:ser>
          <c:idx val="3"/>
          <c:order val="3"/>
          <c:tx>
            <c:strRef>
              <c:f>'周围有无不端-分单位类型'!$O$6</c:f>
              <c:strCache>
                <c:ptCount val="1"/>
                <c:pt idx="0">
                  <c:v>企业</c:v>
                </c:pt>
              </c:strCache>
            </c:strRef>
          </c:tx>
          <c:spPr>
            <a:solidFill>
              <a:schemeClr val="accent4"/>
            </a:solidFill>
            <a:ln>
              <a:noFill/>
            </a:ln>
            <a:effectLst/>
          </c:spPr>
          <c:invertIfNegative val="0"/>
          <c:cat>
            <c:strRef>
              <c:f>'周围有无不端-分单位类型'!$K$7:$K$12</c:f>
              <c:strCache>
                <c:ptCount val="6"/>
                <c:pt idx="0">
                  <c:v>抄袭剽窃</c:v>
                </c:pt>
                <c:pt idx="1">
                  <c:v>捏造篡改</c:v>
                </c:pt>
                <c:pt idx="2">
                  <c:v>不当署名</c:v>
                </c:pt>
                <c:pt idx="3">
                  <c:v>一稿多发</c:v>
                </c:pt>
                <c:pt idx="4">
                  <c:v>伪造评议</c:v>
                </c:pt>
                <c:pt idx="5">
                  <c:v>代写论文</c:v>
                </c:pt>
              </c:strCache>
            </c:strRef>
          </c:cat>
          <c:val>
            <c:numRef>
              <c:f>'周围有无不端-分单位类型'!$O$7:$O$12</c:f>
              <c:numCache>
                <c:formatCode>###0.0%</c:formatCode>
                <c:ptCount val="6"/>
                <c:pt idx="0">
                  <c:v>0.23888276368981992</c:v>
                </c:pt>
                <c:pt idx="1">
                  <c:v>0.20948180815876516</c:v>
                </c:pt>
                <c:pt idx="2">
                  <c:v>0.27048879088570377</c:v>
                </c:pt>
                <c:pt idx="3">
                  <c:v>0.20617420066152151</c:v>
                </c:pt>
                <c:pt idx="4">
                  <c:v>0.16979051819184124</c:v>
                </c:pt>
                <c:pt idx="5">
                  <c:v>0.25725836089672915</c:v>
                </c:pt>
              </c:numCache>
            </c:numRef>
          </c:val>
          <c:extLst xmlns:c16r2="http://schemas.microsoft.com/office/drawing/2015/06/chart">
            <c:ext xmlns:c16="http://schemas.microsoft.com/office/drawing/2014/chart" uri="{C3380CC4-5D6E-409C-BE32-E72D297353CC}">
              <c16:uniqueId val="{00000003-9DA1-4551-8FBB-635A8DFAE6C3}"/>
            </c:ext>
          </c:extLst>
        </c:ser>
        <c:dLbls>
          <c:showLegendKey val="0"/>
          <c:showVal val="0"/>
          <c:showCatName val="0"/>
          <c:showSerName val="0"/>
          <c:showPercent val="0"/>
          <c:showBubbleSize val="0"/>
        </c:dLbls>
        <c:gapWidth val="219"/>
        <c:overlap val="-27"/>
        <c:axId val="240040008"/>
        <c:axId val="240040400"/>
      </c:barChart>
      <c:catAx>
        <c:axId val="240040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zh-CN"/>
          </a:p>
        </c:txPr>
        <c:crossAx val="240040400"/>
        <c:crosses val="autoZero"/>
        <c:auto val="1"/>
        <c:lblAlgn val="ctr"/>
        <c:lblOffset val="100"/>
        <c:noMultiLvlLbl val="0"/>
      </c:catAx>
      <c:valAx>
        <c:axId val="240040400"/>
        <c:scaling>
          <c:orientation val="minMax"/>
        </c:scaling>
        <c:delete val="0"/>
        <c:axPos val="l"/>
        <c:majorGridlines>
          <c:spPr>
            <a:ln w="9525" cap="flat" cmpd="sng" algn="ctr">
              <a:solidFill>
                <a:sysClr val="windowText" lastClr="000000">
                  <a:lumMod val="65000"/>
                  <a:lumOff val="35000"/>
                </a:sys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zh-CN"/>
          </a:p>
        </c:txPr>
        <c:crossAx val="240040008"/>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1"/>
            <a:ext cx="4282281" cy="33923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5597620" y="1"/>
            <a:ext cx="4282281" cy="339232"/>
          </a:xfrm>
          <a:prstGeom prst="rect">
            <a:avLst/>
          </a:prstGeom>
        </p:spPr>
        <p:txBody>
          <a:bodyPr vert="horz" lIns="91440" tIns="45720" rIns="91440" bIns="45720" rtlCol="0"/>
          <a:lstStyle>
            <a:lvl1pPr algn="r">
              <a:defRPr sz="1200"/>
            </a:lvl1pPr>
          </a:lstStyle>
          <a:p>
            <a:fld id="{778A26AA-D7F2-43D5-A5D1-0CFEC1C6E90F}" type="datetimeFigureOut">
              <a:rPr lang="zh-CN" altLang="en-US" smtClean="0"/>
              <a:t>2020/4/24</a:t>
            </a:fld>
            <a:endParaRPr lang="zh-CN" altLang="en-US"/>
          </a:p>
        </p:txBody>
      </p:sp>
      <p:sp>
        <p:nvSpPr>
          <p:cNvPr id="4" name="页脚占位符 3"/>
          <p:cNvSpPr>
            <a:spLocks noGrp="1"/>
          </p:cNvSpPr>
          <p:nvPr>
            <p:ph type="ftr" sz="quarter" idx="2"/>
          </p:nvPr>
        </p:nvSpPr>
        <p:spPr>
          <a:xfrm>
            <a:off x="0" y="6421932"/>
            <a:ext cx="4282281" cy="339231"/>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5597620" y="6421932"/>
            <a:ext cx="4282281" cy="339231"/>
          </a:xfrm>
          <a:prstGeom prst="rect">
            <a:avLst/>
          </a:prstGeom>
        </p:spPr>
        <p:txBody>
          <a:bodyPr vert="horz" lIns="91440" tIns="45720" rIns="91440" bIns="45720" rtlCol="0" anchor="b"/>
          <a:lstStyle>
            <a:lvl1pPr algn="r">
              <a:defRPr sz="1200"/>
            </a:lvl1pPr>
          </a:lstStyle>
          <a:p>
            <a:fld id="{D179004B-924C-4BB3-BF8A-2EC2CD388A3D}" type="slidenum">
              <a:rPr lang="zh-CN" altLang="en-US" smtClean="0"/>
              <a:t>‹#›</a:t>
            </a:fld>
            <a:endParaRPr lang="zh-CN" altLang="en-US"/>
          </a:p>
        </p:txBody>
      </p:sp>
    </p:spTree>
    <p:extLst>
      <p:ext uri="{BB962C8B-B14F-4D97-AF65-F5344CB8AC3E}">
        <p14:creationId xmlns:p14="http://schemas.microsoft.com/office/powerpoint/2010/main" val="211654842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tx1"/>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a:solidFill>
            <a:schemeClr val="tx1"/>
          </a:solidFill>
        </p:spPr>
        <p:txBody>
          <a:bodyPr anchor="b"/>
          <a:lstStyle>
            <a:lvl1pPr algn="ctr">
              <a:defRPr sz="6000">
                <a:solidFill>
                  <a:srgbClr val="FFFF00"/>
                </a:solidFill>
              </a:defRPr>
            </a:lvl1pPr>
          </a:lstStyle>
          <a:p>
            <a:r>
              <a:rPr lang="zh-CN" altLang="en-US" dirty="0"/>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solidFill>
                  <a:srgbClr val="FFFF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74E7534-6C5A-4C70-ABDF-5A79CAA4C5CF}" type="datetimeFigureOut">
              <a:rPr lang="zh-CN" altLang="en-US" smtClean="0"/>
              <a:t>2020/4/24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1624908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E7534-6C5A-4C70-ABDF-5A79CAA4C5CF}" type="datetimeFigureOut">
              <a:rPr lang="zh-CN" altLang="en-US" smtClean="0"/>
              <a:t>2020/4/24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2636951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74E7534-6C5A-4C70-ABDF-5A79CAA4C5CF}" type="datetimeFigureOut">
              <a:rPr lang="zh-CN" altLang="en-US" smtClean="0"/>
              <a:t>2020/4/24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319124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tx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solidFill>
                  <a:srgbClr val="92D050"/>
                </a:solidFill>
              </a:defRPr>
            </a:lvl1pPr>
          </a:lstStyle>
          <a:p>
            <a:r>
              <a:rPr lang="zh-CN" altLang="en-US" dirty="0"/>
              <a:t>单击此处编辑母版标题样式</a:t>
            </a:r>
          </a:p>
        </p:txBody>
      </p:sp>
      <p:sp>
        <p:nvSpPr>
          <p:cNvPr id="3" name="内容占位符 2"/>
          <p:cNvSpPr>
            <a:spLocks noGrp="1"/>
          </p:cNvSpPr>
          <p:nvPr>
            <p:ph idx="1"/>
          </p:nvPr>
        </p:nvSpPr>
        <p:spPr/>
        <p:txBody>
          <a:bodyPr>
            <a:normAutofit/>
          </a:bodyPr>
          <a:lstStyle>
            <a:lvl1pPr>
              <a:lnSpc>
                <a:spcPct val="100000"/>
              </a:lnSpc>
              <a:defRPr sz="3200" baseline="0">
                <a:solidFill>
                  <a:schemeClr val="accent1">
                    <a:lumMod val="40000"/>
                    <a:lumOff val="60000"/>
                  </a:schemeClr>
                </a:solidFill>
                <a:ea typeface="黑体" panose="02010609060101010101" pitchFamily="49" charset="-122"/>
              </a:defRPr>
            </a:lvl1pPr>
            <a:lvl2pPr>
              <a:lnSpc>
                <a:spcPct val="100000"/>
              </a:lnSpc>
              <a:defRPr sz="2800" baseline="0">
                <a:solidFill>
                  <a:schemeClr val="accent1">
                    <a:lumMod val="40000"/>
                    <a:lumOff val="60000"/>
                  </a:schemeClr>
                </a:solidFill>
                <a:ea typeface="黑体" panose="02010609060101010101" pitchFamily="49" charset="-122"/>
              </a:defRPr>
            </a:lvl2pPr>
            <a:lvl3pPr>
              <a:lnSpc>
                <a:spcPct val="100000"/>
              </a:lnSpc>
              <a:defRPr sz="2400" b="1">
                <a:solidFill>
                  <a:schemeClr val="accent1">
                    <a:lumMod val="40000"/>
                    <a:lumOff val="60000"/>
                  </a:schemeClr>
                </a:solidFill>
              </a:defRPr>
            </a:lvl3pPr>
            <a:lvl4pPr>
              <a:defRPr sz="2000">
                <a:solidFill>
                  <a:schemeClr val="accent1">
                    <a:lumMod val="20000"/>
                    <a:lumOff val="80000"/>
                  </a:schemeClr>
                </a:solidFill>
              </a:defRPr>
            </a:lvl4pPr>
            <a:lvl5pPr>
              <a:defRPr sz="2000">
                <a:solidFill>
                  <a:schemeClr val="accent1">
                    <a:lumMod val="20000"/>
                    <a:lumOff val="80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B74E7534-6C5A-4C70-ABDF-5A79CAA4C5CF}" type="datetimeFigureOut">
              <a:rPr lang="zh-CN" altLang="en-US" smtClean="0"/>
              <a:t>2020/4/24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2113459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74E7534-6C5A-4C70-ABDF-5A79CAA4C5CF}" type="datetimeFigureOut">
              <a:rPr lang="zh-CN" altLang="en-US" smtClean="0"/>
              <a:t>2020/4/24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937407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B74E7534-6C5A-4C70-ABDF-5A79CAA4C5CF}" type="datetimeFigureOut">
              <a:rPr lang="zh-CN" altLang="en-US" smtClean="0"/>
              <a:t>2020/4/24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2498603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B74E7534-6C5A-4C70-ABDF-5A79CAA4C5CF}" type="datetimeFigureOut">
              <a:rPr lang="zh-CN" altLang="en-US" smtClean="0"/>
              <a:t>2020/4/24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1626270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74E7534-6C5A-4C70-ABDF-5A79CAA4C5CF}" type="datetimeFigureOut">
              <a:rPr lang="zh-CN" altLang="en-US" smtClean="0"/>
              <a:t>2020/4/24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244089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74E7534-6C5A-4C70-ABDF-5A79CAA4C5CF}" type="datetimeFigureOut">
              <a:rPr lang="zh-CN" altLang="en-US" smtClean="0"/>
              <a:t>2020/4/24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2245236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4E7534-6C5A-4C70-ABDF-5A79CAA4C5CF}" type="datetimeFigureOut">
              <a:rPr lang="zh-CN" altLang="en-US" smtClean="0"/>
              <a:t>2020/4/24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2552740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74E7534-6C5A-4C70-ABDF-5A79CAA4C5CF}" type="datetimeFigureOut">
              <a:rPr lang="zh-CN" altLang="en-US" smtClean="0"/>
              <a:t>2020/4/24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2901870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4E7534-6C5A-4C70-ABDF-5A79CAA4C5CF}" type="datetimeFigureOut">
              <a:rPr lang="zh-CN" altLang="en-US" smtClean="0"/>
              <a:t>2020/4/24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F93F2-59AB-4168-9F7A-E956E8199878}" type="slidenum">
              <a:rPr lang="zh-CN" altLang="en-US" smtClean="0"/>
              <a:t>‹#›</a:t>
            </a:fld>
            <a:endParaRPr lang="zh-CN" altLang="en-US"/>
          </a:p>
        </p:txBody>
      </p:sp>
    </p:spTree>
    <p:extLst>
      <p:ext uri="{BB962C8B-B14F-4D97-AF65-F5344CB8AC3E}">
        <p14:creationId xmlns:p14="http://schemas.microsoft.com/office/powerpoint/2010/main" val="633136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 Id="rId5" Type="http://schemas.openxmlformats.org/officeDocument/2006/relationships/chart" Target="../charts/chart6.xml"/><Relationship Id="rId4" Type="http://schemas.openxmlformats.org/officeDocument/2006/relationships/chart" Target="../charts/chart5.xml"/></Relationships>
</file>

<file path=ppt/slides/_rels/slide14.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9.emf"/><Relationship Id="rId5" Type="http://schemas.openxmlformats.org/officeDocument/2006/relationships/package" Target="../embeddings/Microsoft_Excel____1.xlsx"/><Relationship Id="rId4" Type="http://schemas.openxmlformats.org/officeDocument/2006/relationships/oleObject" Target="../embeddings/oleObject1.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735599" y="1624270"/>
            <a:ext cx="10685720" cy="2387600"/>
          </a:xfrm>
        </p:spPr>
        <p:txBody>
          <a:bodyPr>
            <a:normAutofit fontScale="90000"/>
          </a:bodyPr>
          <a:lstStyle/>
          <a:p>
            <a:r>
              <a:rPr lang="zh-CN" altLang="en-US" b="1" dirty="0"/>
              <a:t>我国大学师生对科研诚信的</a:t>
            </a:r>
            <a:r>
              <a:rPr lang="en-US" altLang="zh-CN" b="1" dirty="0"/>
              <a:t/>
            </a:r>
            <a:br>
              <a:rPr lang="en-US" altLang="zh-CN" b="1" dirty="0"/>
            </a:br>
            <a:r>
              <a:rPr lang="zh-CN" altLang="en-US" b="1" dirty="0"/>
              <a:t>认知、态度及其变化趋势</a:t>
            </a:r>
            <a:r>
              <a:rPr lang="en-US" altLang="zh-CN" b="1" dirty="0"/>
              <a:t/>
            </a:r>
            <a:br>
              <a:rPr lang="en-US" altLang="zh-CN" b="1" dirty="0"/>
            </a:br>
            <a:endParaRPr lang="zh-CN" altLang="en-US" sz="4800" b="1" dirty="0">
              <a:latin typeface="楷体" panose="02010609060101010101" pitchFamily="49" charset="-122"/>
              <a:ea typeface="楷体" panose="02010609060101010101" pitchFamily="49" charset="-122"/>
            </a:endParaRPr>
          </a:p>
        </p:txBody>
      </p:sp>
      <p:sp>
        <p:nvSpPr>
          <p:cNvPr id="3" name="副标题 2"/>
          <p:cNvSpPr>
            <a:spLocks noGrp="1"/>
          </p:cNvSpPr>
          <p:nvPr>
            <p:ph type="subTitle" idx="1"/>
          </p:nvPr>
        </p:nvSpPr>
        <p:spPr>
          <a:xfrm>
            <a:off x="1171675" y="4790937"/>
            <a:ext cx="9144000" cy="1655762"/>
          </a:xfrm>
        </p:spPr>
        <p:txBody>
          <a:bodyPr>
            <a:normAutofit/>
          </a:bodyPr>
          <a:lstStyle/>
          <a:p>
            <a:r>
              <a:rPr lang="zh-CN" altLang="en-US" sz="2000" dirty="0">
                <a:solidFill>
                  <a:schemeClr val="bg1"/>
                </a:solidFill>
              </a:rPr>
              <a:t>赵延东 </a:t>
            </a:r>
            <a:endParaRPr lang="en-US" altLang="zh-CN" sz="2000" dirty="0">
              <a:solidFill>
                <a:schemeClr val="bg1"/>
              </a:solidFill>
            </a:endParaRPr>
          </a:p>
          <a:p>
            <a:r>
              <a:rPr lang="zh-CN" altLang="en-US" sz="2000" dirty="0">
                <a:solidFill>
                  <a:schemeClr val="bg1"/>
                </a:solidFill>
              </a:rPr>
              <a:t>中国人民大学社会学系  教授</a:t>
            </a:r>
            <a:endParaRPr lang="en-US" altLang="zh-CN" sz="2000" dirty="0">
              <a:solidFill>
                <a:schemeClr val="bg1"/>
              </a:solidFill>
            </a:endParaRPr>
          </a:p>
          <a:p>
            <a:r>
              <a:rPr lang="zh-CN" altLang="en-US" sz="2000" dirty="0">
                <a:solidFill>
                  <a:schemeClr val="bg1"/>
                </a:solidFill>
              </a:rPr>
              <a:t>中国科学技术发展战略研究院  研究员</a:t>
            </a:r>
            <a:endParaRPr lang="en-US" altLang="zh-CN" sz="2000" dirty="0">
              <a:solidFill>
                <a:schemeClr val="bg1"/>
              </a:solidFill>
            </a:endParaRPr>
          </a:p>
        </p:txBody>
      </p:sp>
      <p:sp>
        <p:nvSpPr>
          <p:cNvPr id="4" name="副标题 2"/>
          <p:cNvSpPr txBox="1">
            <a:spLocks/>
          </p:cNvSpPr>
          <p:nvPr/>
        </p:nvSpPr>
        <p:spPr>
          <a:xfrm>
            <a:off x="484465" y="360705"/>
            <a:ext cx="8178612"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rgbClr val="FFFF00"/>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zh-CN" altLang="en-US" sz="2000" dirty="0">
                <a:solidFill>
                  <a:schemeClr val="bg1"/>
                </a:solidFill>
              </a:rPr>
              <a:t>中国科学院北京分院科研诚信建设专题培训班</a:t>
            </a:r>
            <a:endParaRPr lang="en-US" altLang="zh-CN" sz="2000" dirty="0">
              <a:solidFill>
                <a:schemeClr val="bg1"/>
              </a:solidFill>
            </a:endParaRPr>
          </a:p>
          <a:p>
            <a:pPr algn="l"/>
            <a:r>
              <a:rPr lang="zh-CN" altLang="en-US" sz="2000" dirty="0">
                <a:solidFill>
                  <a:schemeClr val="bg1"/>
                </a:solidFill>
              </a:rPr>
              <a:t>北京   </a:t>
            </a:r>
            <a:r>
              <a:rPr lang="en-US" altLang="zh-CN" sz="2000" dirty="0">
                <a:solidFill>
                  <a:schemeClr val="bg1"/>
                </a:solidFill>
              </a:rPr>
              <a:t>2019-07-04</a:t>
            </a:r>
            <a:endParaRPr lang="zh-CN" altLang="en-US" sz="2000" dirty="0">
              <a:solidFill>
                <a:schemeClr val="bg1"/>
              </a:solidFill>
            </a:endParaRPr>
          </a:p>
        </p:txBody>
      </p:sp>
    </p:spTree>
    <p:extLst>
      <p:ext uri="{BB962C8B-B14F-4D97-AF65-F5344CB8AC3E}">
        <p14:creationId xmlns:p14="http://schemas.microsoft.com/office/powerpoint/2010/main" val="2301934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数据：全国科技工作者调查</a:t>
            </a:r>
          </a:p>
        </p:txBody>
      </p:sp>
      <p:sp>
        <p:nvSpPr>
          <p:cNvPr id="3" name="内容占位符 2"/>
          <p:cNvSpPr>
            <a:spLocks noGrp="1"/>
          </p:cNvSpPr>
          <p:nvPr>
            <p:ph idx="1"/>
          </p:nvPr>
        </p:nvSpPr>
        <p:spPr>
          <a:xfrm>
            <a:off x="400050" y="1690688"/>
            <a:ext cx="11430000" cy="1361122"/>
          </a:xfrm>
          <a:solidFill>
            <a:schemeClr val="accent6">
              <a:lumMod val="75000"/>
            </a:schemeClr>
          </a:solidFill>
        </p:spPr>
        <p:txBody>
          <a:bodyPr>
            <a:noAutofit/>
          </a:bodyPr>
          <a:lstStyle/>
          <a:p>
            <a:pPr marL="0" indent="0">
              <a:lnSpc>
                <a:spcPct val="120000"/>
              </a:lnSpc>
              <a:buNone/>
            </a:pPr>
            <a:r>
              <a:rPr lang="zh-CN" altLang="en-US" sz="2100" b="1" dirty="0">
                <a:solidFill>
                  <a:schemeClr val="bg1"/>
                </a:solidFill>
                <a:latin typeface="宋体" panose="02010600030101010101" pitchFamily="2" charset="-122"/>
                <a:ea typeface="宋体" panose="02010600030101010101" pitchFamily="2" charset="-122"/>
              </a:rPr>
              <a:t>科技工作者是在自然科学领域掌握相关专业的系统知识，从事科学技术的研究、传播、推广、应用，以及专门从事科技工作管理等方面的人员。包括科学研究人员、工程技术人员、农业技术人员、卫生技术人员和自然科学教学人员等五类 （中国科协）</a:t>
            </a:r>
          </a:p>
        </p:txBody>
      </p:sp>
      <p:sp>
        <p:nvSpPr>
          <p:cNvPr id="4" name="内容占位符 2"/>
          <p:cNvSpPr txBox="1">
            <a:spLocks/>
          </p:cNvSpPr>
          <p:nvPr/>
        </p:nvSpPr>
        <p:spPr>
          <a:xfrm>
            <a:off x="400050" y="2245909"/>
            <a:ext cx="3712382" cy="3390813"/>
          </a:xfrm>
          <a:prstGeom prst="rect">
            <a:avLst/>
          </a:prstGeom>
          <a:effectLst>
            <a:glow rad="228600">
              <a:schemeClr val="accent2">
                <a:satMod val="175000"/>
                <a:alpha val="40000"/>
              </a:schemeClr>
            </a:glow>
          </a:effectLst>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altLang="zh-CN" sz="2100" b="1" u="sng" dirty="0">
                <a:solidFill>
                  <a:schemeClr val="bg1"/>
                </a:solidFill>
                <a:latin typeface="楷体" panose="02010609060101010101" pitchFamily="49" charset="-122"/>
                <a:ea typeface="楷体" panose="02010609060101010101" pitchFamily="49" charset="-122"/>
              </a:rPr>
              <a:t>2008</a:t>
            </a:r>
            <a:r>
              <a:rPr lang="zh-CN" altLang="en-US" sz="2100" b="1" u="sng" dirty="0">
                <a:solidFill>
                  <a:schemeClr val="bg1"/>
                </a:solidFill>
                <a:latin typeface="楷体" panose="02010609060101010101" pitchFamily="49" charset="-122"/>
                <a:ea typeface="楷体" panose="02010609060101010101" pitchFamily="49" charset="-122"/>
              </a:rPr>
              <a:t>年第二次全国科技工作者状况调查</a:t>
            </a:r>
            <a:r>
              <a:rPr lang="zh-CN" altLang="en-US" sz="2100" dirty="0">
                <a:solidFill>
                  <a:schemeClr val="bg1"/>
                </a:solidFill>
              </a:rPr>
              <a:t>，多阶段随机抽样，首先在全国抽取</a:t>
            </a:r>
            <a:r>
              <a:rPr lang="en-US" altLang="zh-CN" sz="2100" dirty="0">
                <a:solidFill>
                  <a:schemeClr val="bg1"/>
                </a:solidFill>
              </a:rPr>
              <a:t>209</a:t>
            </a:r>
            <a:r>
              <a:rPr lang="zh-CN" altLang="en-US" sz="2100" dirty="0">
                <a:solidFill>
                  <a:schemeClr val="bg1"/>
                </a:solidFill>
              </a:rPr>
              <a:t>个调查站点，在每个站点中采用等距抽样抽取</a:t>
            </a:r>
            <a:r>
              <a:rPr lang="en-US" altLang="zh-CN" sz="2100" dirty="0">
                <a:solidFill>
                  <a:schemeClr val="bg1"/>
                </a:solidFill>
              </a:rPr>
              <a:t>150</a:t>
            </a:r>
            <a:r>
              <a:rPr lang="zh-CN" altLang="en-US" sz="2100" dirty="0">
                <a:solidFill>
                  <a:schemeClr val="bg1"/>
                </a:solidFill>
              </a:rPr>
              <a:t>名科技工作者。调查采用自填问卷方式，共发放问卷</a:t>
            </a:r>
            <a:r>
              <a:rPr lang="en-US" altLang="zh-CN" sz="2100" dirty="0">
                <a:solidFill>
                  <a:schemeClr val="bg1"/>
                </a:solidFill>
              </a:rPr>
              <a:t>32100</a:t>
            </a:r>
            <a:r>
              <a:rPr lang="zh-CN" altLang="en-US" sz="2100" dirty="0">
                <a:solidFill>
                  <a:schemeClr val="bg1"/>
                </a:solidFill>
              </a:rPr>
              <a:t>份，回收合格问卷</a:t>
            </a:r>
            <a:r>
              <a:rPr lang="en-US" altLang="zh-CN" sz="2100" dirty="0">
                <a:solidFill>
                  <a:schemeClr val="bg1"/>
                </a:solidFill>
              </a:rPr>
              <a:t>30078</a:t>
            </a:r>
            <a:r>
              <a:rPr lang="zh-CN" altLang="en-US" sz="2100" dirty="0">
                <a:solidFill>
                  <a:schemeClr val="bg1"/>
                </a:solidFill>
              </a:rPr>
              <a:t>份，有效回收率为</a:t>
            </a:r>
            <a:r>
              <a:rPr lang="en-US" altLang="zh-CN" sz="2100" dirty="0">
                <a:solidFill>
                  <a:schemeClr val="bg1"/>
                </a:solidFill>
              </a:rPr>
              <a:t>93.7%</a:t>
            </a:r>
          </a:p>
        </p:txBody>
      </p:sp>
      <p:sp>
        <p:nvSpPr>
          <p:cNvPr id="5" name="内容占位符 2"/>
          <p:cNvSpPr txBox="1">
            <a:spLocks/>
          </p:cNvSpPr>
          <p:nvPr/>
        </p:nvSpPr>
        <p:spPr>
          <a:xfrm>
            <a:off x="4411980" y="2245908"/>
            <a:ext cx="3406140" cy="3390813"/>
          </a:xfrm>
          <a:prstGeom prst="rect">
            <a:avLst/>
          </a:prstGeom>
          <a:effectLst>
            <a:glow rad="228600">
              <a:schemeClr val="accent2">
                <a:satMod val="175000"/>
                <a:alpha val="40000"/>
              </a:schemeClr>
            </a:glow>
          </a:effectLst>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altLang="zh-CN" sz="2100" b="1" u="sng" dirty="0">
                <a:solidFill>
                  <a:schemeClr val="bg1"/>
                </a:solidFill>
                <a:latin typeface="楷体" panose="02010609060101010101" pitchFamily="49" charset="-122"/>
                <a:ea typeface="楷体" panose="02010609060101010101" pitchFamily="49" charset="-122"/>
              </a:rPr>
              <a:t>2013</a:t>
            </a:r>
            <a:r>
              <a:rPr lang="zh-CN" altLang="en-US" sz="2100" b="1" u="sng" dirty="0">
                <a:solidFill>
                  <a:schemeClr val="bg1"/>
                </a:solidFill>
                <a:latin typeface="楷体" panose="02010609060101010101" pitchFamily="49" charset="-122"/>
                <a:ea typeface="楷体" panose="02010609060101010101" pitchFamily="49" charset="-122"/>
              </a:rPr>
              <a:t>年第三次全国科技工作者状况调查</a:t>
            </a:r>
            <a:r>
              <a:rPr lang="zh-CN" altLang="en-US" sz="2100" dirty="0">
                <a:solidFill>
                  <a:schemeClr val="bg1"/>
                </a:solidFill>
              </a:rPr>
              <a:t>，多阶段随机抽样，先在全国抽取</a:t>
            </a:r>
            <a:r>
              <a:rPr lang="en-US" altLang="zh-CN" sz="2100" dirty="0">
                <a:solidFill>
                  <a:schemeClr val="bg1"/>
                </a:solidFill>
              </a:rPr>
              <a:t>654</a:t>
            </a:r>
            <a:r>
              <a:rPr lang="zh-CN" altLang="en-US" sz="2100" dirty="0">
                <a:solidFill>
                  <a:schemeClr val="bg1"/>
                </a:solidFill>
              </a:rPr>
              <a:t>个调查站点，在每个站点使用随机抽样方法抽取科技工作者</a:t>
            </a:r>
            <a:r>
              <a:rPr lang="en-US" altLang="zh-CN" sz="2100" dirty="0">
                <a:solidFill>
                  <a:schemeClr val="bg1"/>
                </a:solidFill>
              </a:rPr>
              <a:t>50</a:t>
            </a:r>
            <a:r>
              <a:rPr lang="zh-CN" altLang="en-US" sz="2100" dirty="0">
                <a:solidFill>
                  <a:schemeClr val="bg1"/>
                </a:solidFill>
              </a:rPr>
              <a:t>人，共发放问卷</a:t>
            </a:r>
            <a:r>
              <a:rPr lang="en-US" altLang="zh-CN" sz="2100" dirty="0">
                <a:solidFill>
                  <a:schemeClr val="bg1"/>
                </a:solidFill>
              </a:rPr>
              <a:t>36000</a:t>
            </a:r>
            <a:r>
              <a:rPr lang="zh-CN" altLang="en-US" sz="2100" dirty="0">
                <a:solidFill>
                  <a:schemeClr val="bg1"/>
                </a:solidFill>
              </a:rPr>
              <a:t>份，回收合格问卷</a:t>
            </a:r>
            <a:r>
              <a:rPr lang="en-US" altLang="zh-CN" sz="2100" dirty="0">
                <a:solidFill>
                  <a:schemeClr val="bg1"/>
                </a:solidFill>
              </a:rPr>
              <a:t>34196</a:t>
            </a:r>
            <a:r>
              <a:rPr lang="zh-CN" altLang="en-US" sz="2100" dirty="0">
                <a:solidFill>
                  <a:schemeClr val="bg1"/>
                </a:solidFill>
              </a:rPr>
              <a:t>份 ，有效回收率为</a:t>
            </a:r>
            <a:r>
              <a:rPr lang="en-US" altLang="zh-CN" sz="2100" dirty="0">
                <a:solidFill>
                  <a:schemeClr val="bg1"/>
                </a:solidFill>
              </a:rPr>
              <a:t>94.9%</a:t>
            </a:r>
          </a:p>
        </p:txBody>
      </p:sp>
      <p:sp>
        <p:nvSpPr>
          <p:cNvPr id="6" name="内容占位符 2"/>
          <p:cNvSpPr txBox="1">
            <a:spLocks/>
          </p:cNvSpPr>
          <p:nvPr/>
        </p:nvSpPr>
        <p:spPr>
          <a:xfrm>
            <a:off x="8079570" y="2245908"/>
            <a:ext cx="3589020" cy="3390813"/>
          </a:xfrm>
          <a:prstGeom prst="rect">
            <a:avLst/>
          </a:prstGeom>
          <a:effectLst>
            <a:glow rad="228600">
              <a:schemeClr val="accent2">
                <a:satMod val="175000"/>
                <a:alpha val="40000"/>
              </a:schemeClr>
            </a:glow>
          </a:effectLst>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altLang="zh-CN" sz="2100" b="1" u="sng" dirty="0">
                <a:solidFill>
                  <a:schemeClr val="bg1"/>
                </a:solidFill>
                <a:latin typeface="楷体" panose="02010609060101010101" pitchFamily="49" charset="-122"/>
                <a:ea typeface="楷体" panose="02010609060101010101" pitchFamily="49" charset="-122"/>
              </a:rPr>
              <a:t>2017</a:t>
            </a:r>
            <a:r>
              <a:rPr lang="zh-CN" altLang="en-US" sz="2100" b="1" u="sng" dirty="0">
                <a:solidFill>
                  <a:schemeClr val="bg1"/>
                </a:solidFill>
                <a:latin typeface="楷体" panose="02010609060101010101" pitchFamily="49" charset="-122"/>
                <a:ea typeface="楷体" panose="02010609060101010101" pitchFamily="49" charset="-122"/>
              </a:rPr>
              <a:t>年科技工作者科研伦理意识调查</a:t>
            </a:r>
            <a:r>
              <a:rPr lang="zh-CN" altLang="en-US" sz="2100" dirty="0">
                <a:solidFill>
                  <a:schemeClr val="bg1"/>
                </a:solidFill>
              </a:rPr>
              <a:t>，多阶段随机抽样，先在全国抽取</a:t>
            </a:r>
            <a:r>
              <a:rPr lang="en-US" altLang="zh-CN" sz="2100" dirty="0">
                <a:solidFill>
                  <a:schemeClr val="bg1"/>
                </a:solidFill>
              </a:rPr>
              <a:t>516</a:t>
            </a:r>
            <a:r>
              <a:rPr lang="zh-CN" altLang="en-US" sz="2100" dirty="0">
                <a:solidFill>
                  <a:schemeClr val="bg1"/>
                </a:solidFill>
              </a:rPr>
              <a:t>个调查站点，在每个站点使用随机抽样方法抽取科技工作者，使用互联网自填方式填答，共回收有效问卷</a:t>
            </a:r>
            <a:r>
              <a:rPr lang="en-US" altLang="zh-CN" sz="2100" dirty="0">
                <a:solidFill>
                  <a:schemeClr val="bg1"/>
                </a:solidFill>
              </a:rPr>
              <a:t>48099</a:t>
            </a:r>
            <a:r>
              <a:rPr lang="zh-CN" altLang="en-US" sz="2100" dirty="0">
                <a:solidFill>
                  <a:schemeClr val="bg1"/>
                </a:solidFill>
              </a:rPr>
              <a:t>份</a:t>
            </a:r>
            <a:endParaRPr lang="en-US" altLang="zh-CN" sz="2100" dirty="0">
              <a:solidFill>
                <a:schemeClr val="bg1"/>
              </a:solidFill>
            </a:endParaRPr>
          </a:p>
        </p:txBody>
      </p:sp>
      <p:sp>
        <p:nvSpPr>
          <p:cNvPr id="7" name="内容占位符 2">
            <a:extLst>
              <a:ext uri="{FF2B5EF4-FFF2-40B4-BE49-F238E27FC236}">
                <a16:creationId xmlns="" xmlns:a16="http://schemas.microsoft.com/office/drawing/2014/main" id="{8D22130F-B08F-4D33-985D-AFE290690EED}"/>
              </a:ext>
            </a:extLst>
          </p:cNvPr>
          <p:cNvSpPr txBox="1">
            <a:spLocks/>
          </p:cNvSpPr>
          <p:nvPr/>
        </p:nvSpPr>
        <p:spPr>
          <a:xfrm>
            <a:off x="361950" y="5511380"/>
            <a:ext cx="11430000" cy="1361122"/>
          </a:xfrm>
          <a:prstGeom prst="rect">
            <a:avLst/>
          </a:prstGeom>
          <a:solidFill>
            <a:schemeClr val="accent6">
              <a:lumMod val="75000"/>
            </a:schemeClr>
          </a:solidFill>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zh-CN" altLang="en-US" sz="2100" b="1" dirty="0">
                <a:solidFill>
                  <a:schemeClr val="bg1"/>
                </a:solidFill>
                <a:latin typeface="宋体" panose="02010600030101010101" pitchFamily="2" charset="-122"/>
                <a:ea typeface="宋体" panose="02010600030101010101" pitchFamily="2" charset="-122"/>
              </a:rPr>
              <a:t>以下根据被调查者的工作单位，将其分为：大学、科研院所、医疗卫生机构、企业及其他机构工作的的科技工作者，考察不同类型科技工作者对科研诚信的认知、态度和评价。</a:t>
            </a:r>
          </a:p>
        </p:txBody>
      </p:sp>
    </p:spTree>
    <p:extLst>
      <p:ext uri="{BB962C8B-B14F-4D97-AF65-F5344CB8AC3E}">
        <p14:creationId xmlns:p14="http://schemas.microsoft.com/office/powerpoint/2010/main" val="1698342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500" fill="hold"/>
                                        <p:tgtEl>
                                          <p:spTgt spid="6"/>
                                        </p:tgtEl>
                                        <p:attrNameLst>
                                          <p:attrName>ppt_x</p:attrName>
                                        </p:attrNameLst>
                                      </p:cBhvr>
                                      <p:tavLst>
                                        <p:tav tm="0">
                                          <p:val>
                                            <p:strVal val="#ppt_x"/>
                                          </p:val>
                                        </p:tav>
                                        <p:tav tm="100000">
                                          <p:val>
                                            <p:strVal val="#ppt_x"/>
                                          </p:val>
                                        </p:tav>
                                      </p:tavLst>
                                    </p:anim>
                                    <p:anim calcmode="lin" valueType="num">
                                      <p:cBhvr additive="base">
                                        <p:cTn id="3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1000"/>
                                        <p:tgtEl>
                                          <p:spTgt spid="7"/>
                                        </p:tgtEl>
                                      </p:cBhvr>
                                    </p:animEffect>
                                    <p:anim calcmode="lin" valueType="num">
                                      <p:cBhvr>
                                        <p:cTn id="40" dur="1000" fill="hold"/>
                                        <p:tgtEl>
                                          <p:spTgt spid="7"/>
                                        </p:tgtEl>
                                        <p:attrNameLst>
                                          <p:attrName>ppt_x</p:attrName>
                                        </p:attrNameLst>
                                      </p:cBhvr>
                                      <p:tavLst>
                                        <p:tav tm="0">
                                          <p:val>
                                            <p:strVal val="#ppt_x"/>
                                          </p:val>
                                        </p:tav>
                                        <p:tav tm="100000">
                                          <p:val>
                                            <p:strVal val="#ppt_x"/>
                                          </p:val>
                                        </p:tav>
                                      </p:tavLst>
                                    </p:anim>
                                    <p:anim calcmode="lin" valueType="num">
                                      <p:cBhvr>
                                        <p:cTn id="4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602385" y="1709737"/>
            <a:ext cx="5039590" cy="5148263"/>
          </a:xfrm>
        </p:spPr>
        <p:txBody>
          <a:bodyPr>
            <a:noAutofit/>
          </a:bodyPr>
          <a:lstStyle/>
          <a:p>
            <a:pPr>
              <a:lnSpc>
                <a:spcPct val="120000"/>
              </a:lnSpc>
            </a:pPr>
            <a:r>
              <a:rPr lang="zh-CN" altLang="en-US" sz="2400" dirty="0"/>
              <a:t>认为弄虚作假、伪造数据行为具有危害性的人最多，近九成认为有危害</a:t>
            </a:r>
            <a:endParaRPr lang="en-US" altLang="zh-CN" sz="2400" dirty="0"/>
          </a:p>
          <a:p>
            <a:pPr>
              <a:lnSpc>
                <a:spcPct val="120000"/>
              </a:lnSpc>
            </a:pPr>
            <a:r>
              <a:rPr lang="zh-CN" altLang="en-US" sz="2400" dirty="0"/>
              <a:t>认为抄袭剽窃行为有危害性的人次之，有</a:t>
            </a:r>
            <a:r>
              <a:rPr lang="en-US" altLang="zh-CN" sz="2400" dirty="0"/>
              <a:t>85%</a:t>
            </a:r>
            <a:r>
              <a:rPr lang="zh-CN" altLang="en-US" sz="2400" dirty="0"/>
              <a:t>的人这样认为</a:t>
            </a:r>
            <a:endParaRPr lang="en-US" altLang="zh-CN" sz="2400" dirty="0"/>
          </a:p>
          <a:p>
            <a:pPr>
              <a:lnSpc>
                <a:spcPct val="120000"/>
              </a:lnSpc>
            </a:pPr>
            <a:r>
              <a:rPr lang="zh-CN" altLang="en-US" sz="2400" dirty="0"/>
              <a:t>认为一稿多投多发和侵占他人成果行为有危害性的人相对较少，但也在六成左右</a:t>
            </a:r>
            <a:endParaRPr lang="en-US" altLang="zh-CN" sz="2400" dirty="0"/>
          </a:p>
          <a:p>
            <a:pPr marL="457200" lvl="1" indent="0">
              <a:lnSpc>
                <a:spcPct val="120000"/>
              </a:lnSpc>
              <a:buNone/>
            </a:pPr>
            <a:endParaRPr lang="en-US" altLang="zh-CN" sz="2000" dirty="0"/>
          </a:p>
          <a:p>
            <a:pPr marL="457200" lvl="1" indent="0">
              <a:lnSpc>
                <a:spcPct val="120000"/>
              </a:lnSpc>
              <a:buNone/>
            </a:pPr>
            <a:r>
              <a:rPr lang="zh-CN" altLang="en-US" sz="1600" dirty="0">
                <a:latin typeface="+mn-ea"/>
                <a:ea typeface="+mn-ea"/>
              </a:rPr>
              <a:t>（数据来源：</a:t>
            </a:r>
            <a:r>
              <a:rPr lang="en-US" altLang="zh-CN" sz="1600" dirty="0">
                <a:latin typeface="+mn-ea"/>
                <a:ea typeface="+mn-ea"/>
              </a:rPr>
              <a:t>2015</a:t>
            </a:r>
            <a:r>
              <a:rPr lang="zh-CN" altLang="en-US" sz="1600" dirty="0">
                <a:latin typeface="+mn-ea"/>
                <a:ea typeface="+mn-ea"/>
              </a:rPr>
              <a:t>年科技工作者伦理意识调查）</a:t>
            </a:r>
            <a:endParaRPr lang="en-US" altLang="zh-CN" sz="1600" dirty="0">
              <a:latin typeface="+mn-ea"/>
              <a:ea typeface="+mn-ea"/>
            </a:endParaRPr>
          </a:p>
          <a:p>
            <a:pPr>
              <a:lnSpc>
                <a:spcPct val="120000"/>
              </a:lnSpc>
            </a:pPr>
            <a:endParaRPr lang="zh-CN" altLang="en-US" sz="2400" dirty="0"/>
          </a:p>
        </p:txBody>
      </p:sp>
      <p:graphicFrame>
        <p:nvGraphicFramePr>
          <p:cNvPr id="4" name="图表 3"/>
          <p:cNvGraphicFramePr>
            <a:graphicFrameLocks/>
          </p:cNvGraphicFramePr>
          <p:nvPr>
            <p:extLst>
              <p:ext uri="{D42A27DB-BD31-4B8C-83A1-F6EECF244321}">
                <p14:modId xmlns:p14="http://schemas.microsoft.com/office/powerpoint/2010/main" val="2034366429"/>
              </p:ext>
            </p:extLst>
          </p:nvPr>
        </p:nvGraphicFramePr>
        <p:xfrm>
          <a:off x="386890" y="1516306"/>
          <a:ext cx="5530214" cy="4711845"/>
        </p:xfrm>
        <a:graphic>
          <a:graphicData uri="http://schemas.openxmlformats.org/drawingml/2006/chart">
            <c:chart xmlns:c="http://schemas.openxmlformats.org/drawingml/2006/chart" xmlns:r="http://schemas.openxmlformats.org/officeDocument/2006/relationships" r:id="rId2"/>
          </a:graphicData>
        </a:graphic>
      </p:graphicFrame>
      <p:sp>
        <p:nvSpPr>
          <p:cNvPr id="5" name="内容占位符 2"/>
          <p:cNvSpPr txBox="1">
            <a:spLocks/>
          </p:cNvSpPr>
          <p:nvPr/>
        </p:nvSpPr>
        <p:spPr>
          <a:xfrm>
            <a:off x="355367" y="411000"/>
            <a:ext cx="11449743" cy="129990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zh-CN" altLang="en-US" sz="3600" b="1" dirty="0">
                <a:solidFill>
                  <a:srgbClr val="92D050"/>
                </a:solidFill>
                <a:latin typeface="宋体" panose="02010600030101010101" pitchFamily="2" charset="-122"/>
                <a:ea typeface="宋体" panose="02010600030101010101" pitchFamily="2" charset="-122"/>
              </a:rPr>
              <a:t>科技工作者对各种学术不端行为危害性的认识</a:t>
            </a:r>
            <a:endParaRPr lang="en-US" altLang="zh-CN" sz="3600" b="1" dirty="0">
              <a:solidFill>
                <a:srgbClr val="92D050"/>
              </a:solidFill>
              <a:latin typeface="宋体" panose="02010600030101010101" pitchFamily="2" charset="-122"/>
              <a:ea typeface="宋体" panose="02010600030101010101" pitchFamily="2" charset="-122"/>
            </a:endParaRPr>
          </a:p>
        </p:txBody>
      </p:sp>
    </p:spTree>
    <p:extLst>
      <p:ext uri="{BB962C8B-B14F-4D97-AF65-F5344CB8AC3E}">
        <p14:creationId xmlns:p14="http://schemas.microsoft.com/office/powerpoint/2010/main" val="554023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 xmlns:a16="http://schemas.microsoft.com/office/drawing/2014/main" id="{F1DB269C-3E96-4F9D-8E10-CD565038B7C8}"/>
              </a:ext>
            </a:extLst>
          </p:cNvPr>
          <p:cNvSpPr>
            <a:spLocks noGrp="1"/>
          </p:cNvSpPr>
          <p:nvPr>
            <p:ph idx="1"/>
          </p:nvPr>
        </p:nvSpPr>
        <p:spPr>
          <a:xfrm>
            <a:off x="8557846" y="1115134"/>
            <a:ext cx="3276600" cy="4627731"/>
          </a:xfrm>
        </p:spPr>
        <p:txBody>
          <a:bodyPr vert="horz" lIns="91440" tIns="45720" rIns="91440" bIns="45720" rtlCol="0">
            <a:noAutofit/>
          </a:bodyPr>
          <a:lstStyle/>
          <a:p>
            <a:pPr>
              <a:lnSpc>
                <a:spcPct val="120000"/>
              </a:lnSpc>
            </a:pPr>
            <a:r>
              <a:rPr lang="zh-CN" altLang="en-US" sz="2400" dirty="0"/>
              <a:t>分单位类型看，不同单位类型的科技工作者对四类不端行为危害性的判断顺序与总体相同 </a:t>
            </a:r>
            <a:endParaRPr lang="en-US" altLang="zh-CN" sz="2400" dirty="0"/>
          </a:p>
          <a:p>
            <a:pPr>
              <a:lnSpc>
                <a:spcPct val="120000"/>
              </a:lnSpc>
            </a:pPr>
            <a:r>
              <a:rPr lang="zh-CN" altLang="en-US" sz="2400" dirty="0"/>
              <a:t>高校教师对多数不端行为危害性的认知度高于其他单位类型科技工作者</a:t>
            </a:r>
            <a:endParaRPr lang="en-US" altLang="zh-CN" sz="2400" dirty="0"/>
          </a:p>
          <a:p>
            <a:pPr lvl="1">
              <a:lnSpc>
                <a:spcPct val="120000"/>
              </a:lnSpc>
            </a:pPr>
            <a:r>
              <a:rPr lang="zh-CN" altLang="en-US" sz="2000" dirty="0"/>
              <a:t>仅在一稿多发的危害性上相对较低</a:t>
            </a:r>
          </a:p>
        </p:txBody>
      </p:sp>
      <p:graphicFrame>
        <p:nvGraphicFramePr>
          <p:cNvPr id="4" name="图表 3">
            <a:extLst>
              <a:ext uri="{FF2B5EF4-FFF2-40B4-BE49-F238E27FC236}">
                <a16:creationId xmlns="" xmlns:a16="http://schemas.microsoft.com/office/drawing/2014/main" id="{C3C975F9-2B58-4AF1-8E02-9F367995C694}"/>
              </a:ext>
            </a:extLst>
          </p:cNvPr>
          <p:cNvGraphicFramePr>
            <a:graphicFrameLocks/>
          </p:cNvGraphicFramePr>
          <p:nvPr>
            <p:extLst>
              <p:ext uri="{D42A27DB-BD31-4B8C-83A1-F6EECF244321}">
                <p14:modId xmlns:p14="http://schemas.microsoft.com/office/powerpoint/2010/main" val="3259383094"/>
              </p:ext>
            </p:extLst>
          </p:nvPr>
        </p:nvGraphicFramePr>
        <p:xfrm>
          <a:off x="650630" y="2042863"/>
          <a:ext cx="7455877" cy="4075176"/>
        </p:xfrm>
        <a:graphic>
          <a:graphicData uri="http://schemas.openxmlformats.org/drawingml/2006/chart">
            <c:chart xmlns:c="http://schemas.openxmlformats.org/drawingml/2006/chart" xmlns:r="http://schemas.openxmlformats.org/officeDocument/2006/relationships" r:id="rId2"/>
          </a:graphicData>
        </a:graphic>
      </p:graphicFrame>
      <p:sp>
        <p:nvSpPr>
          <p:cNvPr id="5" name="文本框 4">
            <a:extLst>
              <a:ext uri="{FF2B5EF4-FFF2-40B4-BE49-F238E27FC236}">
                <a16:creationId xmlns="" xmlns:a16="http://schemas.microsoft.com/office/drawing/2014/main" id="{B49678D1-E961-497B-AC22-F3D0E72DF3F6}"/>
              </a:ext>
            </a:extLst>
          </p:cNvPr>
          <p:cNvSpPr txBox="1"/>
          <p:nvPr/>
        </p:nvSpPr>
        <p:spPr>
          <a:xfrm>
            <a:off x="650631" y="1115134"/>
            <a:ext cx="7455877" cy="707886"/>
          </a:xfrm>
          <a:prstGeom prst="rect">
            <a:avLst/>
          </a:prstGeom>
          <a:noFill/>
        </p:spPr>
        <p:txBody>
          <a:bodyPr wrap="square" rtlCol="0">
            <a:spAutoFit/>
          </a:bodyPr>
          <a:lstStyle/>
          <a:p>
            <a:r>
              <a:rPr lang="zh-CN" altLang="en-US" sz="2000" dirty="0">
                <a:solidFill>
                  <a:schemeClr val="bg1"/>
                </a:solidFill>
              </a:rPr>
              <a:t>不同单位类型科技工作者对各种学术不端行为危害性打出平均分数（</a:t>
            </a:r>
            <a:r>
              <a:rPr lang="en-US" altLang="zh-CN" sz="2000" dirty="0">
                <a:solidFill>
                  <a:schemeClr val="bg1"/>
                </a:solidFill>
              </a:rPr>
              <a:t>1~100</a:t>
            </a:r>
            <a:r>
              <a:rPr lang="zh-CN" altLang="en-US" sz="2000" dirty="0">
                <a:solidFill>
                  <a:schemeClr val="bg1"/>
                </a:solidFill>
              </a:rPr>
              <a:t>分）</a:t>
            </a:r>
          </a:p>
        </p:txBody>
      </p:sp>
      <p:sp>
        <p:nvSpPr>
          <p:cNvPr id="6" name="文本框 5">
            <a:extLst>
              <a:ext uri="{FF2B5EF4-FFF2-40B4-BE49-F238E27FC236}">
                <a16:creationId xmlns="" xmlns:a16="http://schemas.microsoft.com/office/drawing/2014/main" id="{C4A41C21-1A55-4C6D-9FD8-F6CCCA64D2CA}"/>
              </a:ext>
            </a:extLst>
          </p:cNvPr>
          <p:cNvSpPr txBox="1"/>
          <p:nvPr/>
        </p:nvSpPr>
        <p:spPr>
          <a:xfrm>
            <a:off x="773721" y="5964150"/>
            <a:ext cx="7332786" cy="307777"/>
          </a:xfrm>
          <a:prstGeom prst="rect">
            <a:avLst/>
          </a:prstGeom>
          <a:noFill/>
        </p:spPr>
        <p:txBody>
          <a:bodyPr wrap="square" rtlCol="0">
            <a:spAutoFit/>
          </a:bodyPr>
          <a:lstStyle/>
          <a:p>
            <a:r>
              <a:rPr lang="zh-CN" altLang="en-US" sz="1400" dirty="0">
                <a:solidFill>
                  <a:schemeClr val="bg1"/>
                </a:solidFill>
              </a:rPr>
              <a:t>数据来源：</a:t>
            </a:r>
            <a:r>
              <a:rPr lang="en-US" altLang="zh-CN" sz="1400" dirty="0">
                <a:solidFill>
                  <a:schemeClr val="bg1"/>
                </a:solidFill>
              </a:rPr>
              <a:t>2015</a:t>
            </a:r>
            <a:r>
              <a:rPr lang="zh-CN" altLang="en-US" sz="1400" dirty="0">
                <a:solidFill>
                  <a:schemeClr val="bg1"/>
                </a:solidFill>
              </a:rPr>
              <a:t>年科技 工作者伦理意识调查</a:t>
            </a:r>
            <a:endParaRPr lang="zh-CN" altLang="en-US" sz="1400" b="1" dirty="0">
              <a:solidFill>
                <a:schemeClr val="bg1"/>
              </a:solidFill>
            </a:endParaRPr>
          </a:p>
        </p:txBody>
      </p:sp>
    </p:spTree>
    <p:extLst>
      <p:ext uri="{BB962C8B-B14F-4D97-AF65-F5344CB8AC3E}">
        <p14:creationId xmlns:p14="http://schemas.microsoft.com/office/powerpoint/2010/main" val="6669424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p:cNvSpPr>
            <a:spLocks noGrp="1"/>
          </p:cNvSpPr>
          <p:nvPr>
            <p:ph idx="1"/>
          </p:nvPr>
        </p:nvSpPr>
        <p:spPr>
          <a:xfrm>
            <a:off x="229638" y="335457"/>
            <a:ext cx="11449743" cy="1299902"/>
          </a:xfrm>
        </p:spPr>
        <p:txBody>
          <a:bodyPr vert="horz" lIns="91440" tIns="45720" rIns="91440" bIns="45720" rtlCol="0">
            <a:noAutofit/>
          </a:bodyPr>
          <a:lstStyle/>
          <a:p>
            <a:pPr>
              <a:lnSpc>
                <a:spcPct val="120000"/>
              </a:lnSpc>
            </a:pPr>
            <a:r>
              <a:rPr lang="zh-CN" altLang="en-US" sz="3600" b="1" dirty="0">
                <a:solidFill>
                  <a:srgbClr val="92D050"/>
                </a:solidFill>
                <a:latin typeface="宋体" panose="02010600030101010101" pitchFamily="2" charset="-122"/>
                <a:ea typeface="宋体" panose="02010600030101010101" pitchFamily="2" charset="-122"/>
              </a:rPr>
              <a:t>近年来我国整体学术诚信环境有所改善，但仍有相当比例的科技工作者认为学术不端行为普遍存在</a:t>
            </a:r>
            <a:endParaRPr lang="en-US" altLang="zh-CN" sz="3600" b="1" dirty="0">
              <a:solidFill>
                <a:srgbClr val="92D050"/>
              </a:solidFill>
              <a:latin typeface="宋体" panose="02010600030101010101" pitchFamily="2" charset="-122"/>
              <a:ea typeface="宋体" panose="02010600030101010101" pitchFamily="2" charset="-122"/>
            </a:endParaRPr>
          </a:p>
        </p:txBody>
      </p:sp>
      <p:sp>
        <p:nvSpPr>
          <p:cNvPr id="6" name="内容占位符 2"/>
          <p:cNvSpPr txBox="1">
            <a:spLocks/>
          </p:cNvSpPr>
          <p:nvPr/>
        </p:nvSpPr>
        <p:spPr>
          <a:xfrm>
            <a:off x="337751" y="4765964"/>
            <a:ext cx="11341630" cy="147008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nSpc>
                <a:spcPct val="120000"/>
              </a:lnSpc>
            </a:pPr>
            <a:r>
              <a:rPr lang="zh-CN" altLang="en-US" sz="2200" dirty="0"/>
              <a:t>认为“在他人成果上挂名”现象普遍的人最多，</a:t>
            </a:r>
            <a:r>
              <a:rPr lang="en-US" altLang="zh-CN" sz="2200" dirty="0"/>
              <a:t>08</a:t>
            </a:r>
            <a:r>
              <a:rPr lang="zh-CN" altLang="en-US" sz="2200" dirty="0"/>
              <a:t>年高达</a:t>
            </a:r>
            <a:r>
              <a:rPr lang="en-US" altLang="zh-CN" sz="2200" dirty="0"/>
              <a:t>52%</a:t>
            </a:r>
            <a:r>
              <a:rPr lang="zh-CN" altLang="en-US" sz="2200" dirty="0"/>
              <a:t>，</a:t>
            </a:r>
            <a:r>
              <a:rPr lang="en-US" altLang="zh-CN" sz="2200" dirty="0"/>
              <a:t>17</a:t>
            </a:r>
            <a:r>
              <a:rPr lang="zh-CN" altLang="en-US" sz="2200" dirty="0"/>
              <a:t>年亦在</a:t>
            </a:r>
            <a:r>
              <a:rPr lang="en-US" altLang="zh-CN" sz="2200" dirty="0"/>
              <a:t>35%</a:t>
            </a:r>
            <a:r>
              <a:rPr lang="zh-CN" altLang="en-US" sz="2200" dirty="0"/>
              <a:t>以上</a:t>
            </a:r>
            <a:endParaRPr lang="en-US" altLang="zh-CN" sz="2200" dirty="0"/>
          </a:p>
          <a:p>
            <a:pPr lvl="1">
              <a:lnSpc>
                <a:spcPct val="120000"/>
              </a:lnSpc>
            </a:pPr>
            <a:r>
              <a:rPr lang="zh-CN" altLang="en-US" sz="2200" dirty="0"/>
              <a:t> 认为“抄袭剽窃”和“弄虚作假”现象普遍的人次之，认为“一稿多发”普遍者最少</a:t>
            </a:r>
            <a:endParaRPr lang="en-US" altLang="zh-CN" sz="2200" dirty="0"/>
          </a:p>
          <a:p>
            <a:pPr lvl="1">
              <a:lnSpc>
                <a:spcPct val="120000"/>
              </a:lnSpc>
            </a:pPr>
            <a:r>
              <a:rPr lang="zh-CN" altLang="en-US" sz="2200" dirty="0"/>
              <a:t>总体而言，认为各种不端行为普遍者的比例在过去十年间均呈明显下降趋势</a:t>
            </a:r>
            <a:endParaRPr lang="en-US" altLang="zh-CN" sz="2200" dirty="0"/>
          </a:p>
        </p:txBody>
      </p:sp>
      <p:sp>
        <p:nvSpPr>
          <p:cNvPr id="2" name="右箭头 1"/>
          <p:cNvSpPr/>
          <p:nvPr/>
        </p:nvSpPr>
        <p:spPr>
          <a:xfrm rot="1137973">
            <a:off x="8011391" y="2473036"/>
            <a:ext cx="602673" cy="353291"/>
          </a:xfrm>
          <a:prstGeom prst="righ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右箭头 6"/>
          <p:cNvSpPr/>
          <p:nvPr/>
        </p:nvSpPr>
        <p:spPr>
          <a:xfrm>
            <a:off x="6655032" y="2591146"/>
            <a:ext cx="602673" cy="353291"/>
          </a:xfrm>
          <a:prstGeom prst="righ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右箭头 8"/>
          <p:cNvSpPr/>
          <p:nvPr/>
        </p:nvSpPr>
        <p:spPr>
          <a:xfrm rot="2393489">
            <a:off x="9367572" y="2767792"/>
            <a:ext cx="602673" cy="353291"/>
          </a:xfrm>
          <a:prstGeom prst="righ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右箭头 9"/>
          <p:cNvSpPr/>
          <p:nvPr/>
        </p:nvSpPr>
        <p:spPr>
          <a:xfrm rot="1137973">
            <a:off x="10770797" y="2266923"/>
            <a:ext cx="602673" cy="353291"/>
          </a:xfrm>
          <a:prstGeom prst="righ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19" name="图表 18"/>
          <p:cNvGraphicFramePr>
            <a:graphicFrameLocks/>
          </p:cNvGraphicFramePr>
          <p:nvPr>
            <p:extLst>
              <p:ext uri="{D42A27DB-BD31-4B8C-83A1-F6EECF244321}">
                <p14:modId xmlns:p14="http://schemas.microsoft.com/office/powerpoint/2010/main" val="2205099038"/>
              </p:ext>
            </p:extLst>
          </p:nvPr>
        </p:nvGraphicFramePr>
        <p:xfrm>
          <a:off x="718383" y="1816431"/>
          <a:ext cx="2695575"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图表 19"/>
          <p:cNvGraphicFramePr>
            <a:graphicFrameLocks/>
          </p:cNvGraphicFramePr>
          <p:nvPr>
            <p:extLst>
              <p:ext uri="{D42A27DB-BD31-4B8C-83A1-F6EECF244321}">
                <p14:modId xmlns:p14="http://schemas.microsoft.com/office/powerpoint/2010/main" val="2928077242"/>
              </p:ext>
            </p:extLst>
          </p:nvPr>
        </p:nvGraphicFramePr>
        <p:xfrm>
          <a:off x="8938458" y="1816431"/>
          <a:ext cx="2867025"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图表 20"/>
          <p:cNvGraphicFramePr>
            <a:graphicFrameLocks/>
          </p:cNvGraphicFramePr>
          <p:nvPr>
            <p:extLst>
              <p:ext uri="{D42A27DB-BD31-4B8C-83A1-F6EECF244321}">
                <p14:modId xmlns:p14="http://schemas.microsoft.com/office/powerpoint/2010/main" val="1191397643"/>
              </p:ext>
            </p:extLst>
          </p:nvPr>
        </p:nvGraphicFramePr>
        <p:xfrm>
          <a:off x="6212779" y="1816431"/>
          <a:ext cx="283845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图表 21"/>
          <p:cNvGraphicFramePr>
            <a:graphicFrameLocks/>
          </p:cNvGraphicFramePr>
          <p:nvPr>
            <p:extLst>
              <p:ext uri="{D42A27DB-BD31-4B8C-83A1-F6EECF244321}">
                <p14:modId xmlns:p14="http://schemas.microsoft.com/office/powerpoint/2010/main" val="1618296945"/>
              </p:ext>
            </p:extLst>
          </p:nvPr>
        </p:nvGraphicFramePr>
        <p:xfrm>
          <a:off x="3413958" y="1816431"/>
          <a:ext cx="2828925"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00472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 calcmode="lin" valueType="num">
                                      <p:cBhvr additive="base">
                                        <p:cTn id="1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 calcmode="lin" valueType="num">
                                      <p:cBhvr additive="base">
                                        <p:cTn id="2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图表 9">
            <a:extLst>
              <a:ext uri="{FF2B5EF4-FFF2-40B4-BE49-F238E27FC236}">
                <a16:creationId xmlns="" xmlns:a16="http://schemas.microsoft.com/office/drawing/2014/main" id="{C70AE465-2709-4516-92AF-F37EEFEFD0DB}"/>
              </a:ext>
            </a:extLst>
          </p:cNvPr>
          <p:cNvGraphicFramePr>
            <a:graphicFrameLocks/>
          </p:cNvGraphicFramePr>
          <p:nvPr>
            <p:extLst>
              <p:ext uri="{D42A27DB-BD31-4B8C-83A1-F6EECF244321}">
                <p14:modId xmlns:p14="http://schemas.microsoft.com/office/powerpoint/2010/main" val="240291853"/>
              </p:ext>
            </p:extLst>
          </p:nvPr>
        </p:nvGraphicFramePr>
        <p:xfrm>
          <a:off x="655782" y="2857136"/>
          <a:ext cx="10935854" cy="3430402"/>
        </p:xfrm>
        <a:graphic>
          <a:graphicData uri="http://schemas.openxmlformats.org/drawingml/2006/chart">
            <c:chart xmlns:c="http://schemas.openxmlformats.org/drawingml/2006/chart" xmlns:r="http://schemas.openxmlformats.org/officeDocument/2006/relationships" r:id="rId2"/>
          </a:graphicData>
        </a:graphic>
      </p:graphicFrame>
      <p:sp>
        <p:nvSpPr>
          <p:cNvPr id="5" name="内容占位符 2">
            <a:extLst>
              <a:ext uri="{FF2B5EF4-FFF2-40B4-BE49-F238E27FC236}">
                <a16:creationId xmlns="" xmlns:a16="http://schemas.microsoft.com/office/drawing/2014/main" id="{FAC274A4-AFE7-4CEB-82D8-FD2B02C5CD2D}"/>
              </a:ext>
            </a:extLst>
          </p:cNvPr>
          <p:cNvSpPr txBox="1">
            <a:spLocks/>
          </p:cNvSpPr>
          <p:nvPr/>
        </p:nvSpPr>
        <p:spPr>
          <a:xfrm>
            <a:off x="508000" y="487335"/>
            <a:ext cx="11434618" cy="129990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zh-CN" altLang="en-US" sz="2800" dirty="0"/>
              <a:t>分单位类型看，大学教师对各种不端行为普遍性的认知都较其他类型的科技工作者为低</a:t>
            </a:r>
            <a:endParaRPr lang="en-US" altLang="zh-CN" sz="2800" dirty="0"/>
          </a:p>
          <a:p>
            <a:pPr>
              <a:lnSpc>
                <a:spcPct val="120000"/>
              </a:lnSpc>
            </a:pPr>
            <a:r>
              <a:rPr lang="zh-CN" altLang="en-US" sz="2800" dirty="0"/>
              <a:t>只在“一稿多发”问题上表现出更高程度的认知</a:t>
            </a:r>
            <a:endParaRPr lang="en-US" altLang="zh-CN" sz="2800" dirty="0"/>
          </a:p>
        </p:txBody>
      </p:sp>
      <p:sp>
        <p:nvSpPr>
          <p:cNvPr id="6" name="文本框 5">
            <a:extLst>
              <a:ext uri="{FF2B5EF4-FFF2-40B4-BE49-F238E27FC236}">
                <a16:creationId xmlns="" xmlns:a16="http://schemas.microsoft.com/office/drawing/2014/main" id="{39BD07E6-6704-49AB-B7C6-5569DF076FC9}"/>
              </a:ext>
            </a:extLst>
          </p:cNvPr>
          <p:cNvSpPr txBox="1"/>
          <p:nvPr/>
        </p:nvSpPr>
        <p:spPr>
          <a:xfrm>
            <a:off x="229638" y="6287538"/>
            <a:ext cx="7332786" cy="307777"/>
          </a:xfrm>
          <a:prstGeom prst="rect">
            <a:avLst/>
          </a:prstGeom>
          <a:noFill/>
        </p:spPr>
        <p:txBody>
          <a:bodyPr wrap="square" rtlCol="0">
            <a:spAutoFit/>
          </a:bodyPr>
          <a:lstStyle/>
          <a:p>
            <a:r>
              <a:rPr lang="zh-CN" altLang="en-US" sz="1400" dirty="0">
                <a:solidFill>
                  <a:schemeClr val="bg1"/>
                </a:solidFill>
              </a:rPr>
              <a:t>数据来源：</a:t>
            </a:r>
            <a:r>
              <a:rPr lang="en-US" altLang="zh-CN" sz="1400" dirty="0">
                <a:solidFill>
                  <a:schemeClr val="bg1"/>
                </a:solidFill>
              </a:rPr>
              <a:t>2017</a:t>
            </a:r>
            <a:r>
              <a:rPr lang="zh-CN" altLang="en-US" sz="1400" dirty="0">
                <a:solidFill>
                  <a:schemeClr val="bg1"/>
                </a:solidFill>
              </a:rPr>
              <a:t>年第三次科技 工作者状况调查（北京市数据）</a:t>
            </a:r>
            <a:endParaRPr lang="zh-CN" altLang="en-US" sz="1400" b="1" dirty="0">
              <a:solidFill>
                <a:schemeClr val="bg1"/>
              </a:solidFill>
            </a:endParaRPr>
          </a:p>
        </p:txBody>
      </p:sp>
      <p:sp>
        <p:nvSpPr>
          <p:cNvPr id="7" name="文本框 6">
            <a:extLst>
              <a:ext uri="{FF2B5EF4-FFF2-40B4-BE49-F238E27FC236}">
                <a16:creationId xmlns="" xmlns:a16="http://schemas.microsoft.com/office/drawing/2014/main" id="{FBF71A45-F066-4F1A-A80F-9054CB8A084C}"/>
              </a:ext>
            </a:extLst>
          </p:cNvPr>
          <p:cNvSpPr txBox="1"/>
          <p:nvPr/>
        </p:nvSpPr>
        <p:spPr>
          <a:xfrm>
            <a:off x="1462897" y="2457026"/>
            <a:ext cx="9266206" cy="400110"/>
          </a:xfrm>
          <a:prstGeom prst="rect">
            <a:avLst/>
          </a:prstGeom>
          <a:noFill/>
        </p:spPr>
        <p:txBody>
          <a:bodyPr wrap="square" rtlCol="0">
            <a:spAutoFit/>
          </a:bodyPr>
          <a:lstStyle/>
          <a:p>
            <a:r>
              <a:rPr lang="zh-CN" altLang="en-US" sz="2000" b="1" dirty="0">
                <a:solidFill>
                  <a:schemeClr val="bg1"/>
                </a:solidFill>
              </a:rPr>
              <a:t>不同单位类型科技工作者对各种学术不端行为普遍性的判断（</a:t>
            </a:r>
            <a:r>
              <a:rPr lang="en-US" altLang="zh-CN" sz="2000" b="1" dirty="0">
                <a:solidFill>
                  <a:schemeClr val="bg1"/>
                </a:solidFill>
              </a:rPr>
              <a:t>%</a:t>
            </a:r>
            <a:r>
              <a:rPr lang="zh-CN" altLang="en-US" sz="2000" b="1" dirty="0">
                <a:solidFill>
                  <a:schemeClr val="bg1"/>
                </a:solidFill>
              </a:rPr>
              <a:t>）</a:t>
            </a:r>
          </a:p>
        </p:txBody>
      </p:sp>
      <p:sp>
        <p:nvSpPr>
          <p:cNvPr id="8" name="矩形: 圆角 7">
            <a:extLst>
              <a:ext uri="{FF2B5EF4-FFF2-40B4-BE49-F238E27FC236}">
                <a16:creationId xmlns="" xmlns:a16="http://schemas.microsoft.com/office/drawing/2014/main" id="{0C9BDFF4-B798-4123-A335-4228B22E5E23}"/>
              </a:ext>
            </a:extLst>
          </p:cNvPr>
          <p:cNvSpPr/>
          <p:nvPr/>
        </p:nvSpPr>
        <p:spPr>
          <a:xfrm>
            <a:off x="4294910" y="3257246"/>
            <a:ext cx="1311564" cy="2955636"/>
          </a:xfrm>
          <a:prstGeom prst="roundRect">
            <a:avLst/>
          </a:prstGeom>
          <a:solidFill>
            <a:srgbClr val="FFFF00">
              <a:alpha val="17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710393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图表 9"/>
          <p:cNvGraphicFramePr>
            <a:graphicFrameLocks/>
          </p:cNvGraphicFramePr>
          <p:nvPr>
            <p:extLst>
              <p:ext uri="{D42A27DB-BD31-4B8C-83A1-F6EECF244321}">
                <p14:modId xmlns:p14="http://schemas.microsoft.com/office/powerpoint/2010/main" val="1784715984"/>
              </p:ext>
            </p:extLst>
          </p:nvPr>
        </p:nvGraphicFramePr>
        <p:xfrm>
          <a:off x="268854" y="1483824"/>
          <a:ext cx="6140738" cy="4714753"/>
        </p:xfrm>
        <a:graphic>
          <a:graphicData uri="http://schemas.openxmlformats.org/drawingml/2006/chart">
            <c:chart xmlns:c="http://schemas.openxmlformats.org/drawingml/2006/chart" xmlns:r="http://schemas.openxmlformats.org/officeDocument/2006/relationships" r:id="rId2"/>
          </a:graphicData>
        </a:graphic>
      </p:graphicFrame>
      <p:sp>
        <p:nvSpPr>
          <p:cNvPr id="3" name="内容占位符 2"/>
          <p:cNvSpPr>
            <a:spLocks noGrp="1"/>
          </p:cNvSpPr>
          <p:nvPr>
            <p:ph idx="1"/>
          </p:nvPr>
        </p:nvSpPr>
        <p:spPr>
          <a:xfrm>
            <a:off x="6744738" y="1334977"/>
            <a:ext cx="4599497" cy="5674043"/>
          </a:xfrm>
        </p:spPr>
        <p:txBody>
          <a:bodyPr vert="horz" lIns="91440" tIns="45720" rIns="91440" bIns="45720" rtlCol="0">
            <a:noAutofit/>
          </a:bodyPr>
          <a:lstStyle/>
          <a:p>
            <a:pPr>
              <a:lnSpc>
                <a:spcPct val="120000"/>
              </a:lnSpc>
            </a:pPr>
            <a:r>
              <a:rPr lang="zh-CN" altLang="en-US" sz="2400" dirty="0"/>
              <a:t>明确知道周围人有“不当署名”行为者的比例最高，</a:t>
            </a:r>
            <a:r>
              <a:rPr lang="en-US" altLang="zh-CN" sz="2400" dirty="0"/>
              <a:t>08</a:t>
            </a:r>
            <a:r>
              <a:rPr lang="zh-CN" altLang="en-US" sz="2400" dirty="0"/>
              <a:t>年达</a:t>
            </a:r>
            <a:r>
              <a:rPr lang="en-US" altLang="zh-CN" sz="2400" dirty="0"/>
              <a:t>44%</a:t>
            </a:r>
            <a:r>
              <a:rPr lang="zh-CN" altLang="en-US" sz="2400" dirty="0"/>
              <a:t>，</a:t>
            </a:r>
            <a:r>
              <a:rPr lang="en-US" altLang="zh-CN" sz="2400" dirty="0"/>
              <a:t>13</a:t>
            </a:r>
            <a:r>
              <a:rPr lang="zh-CN" altLang="en-US" sz="2400" dirty="0"/>
              <a:t>年亦有</a:t>
            </a:r>
            <a:r>
              <a:rPr lang="en-US" altLang="zh-CN" sz="2400" dirty="0"/>
              <a:t>40%</a:t>
            </a:r>
            <a:r>
              <a:rPr lang="zh-CN" altLang="en-US" sz="2400" dirty="0"/>
              <a:t>，</a:t>
            </a:r>
            <a:r>
              <a:rPr lang="en-US" altLang="zh-CN" sz="2400" dirty="0"/>
              <a:t>17</a:t>
            </a:r>
            <a:r>
              <a:rPr lang="zh-CN" altLang="en-US" sz="2400" dirty="0"/>
              <a:t>年下降到</a:t>
            </a:r>
            <a:r>
              <a:rPr lang="en-US" altLang="zh-CN" sz="2400" dirty="0"/>
              <a:t>31%</a:t>
            </a:r>
          </a:p>
          <a:p>
            <a:pPr>
              <a:lnSpc>
                <a:spcPct val="120000"/>
              </a:lnSpc>
            </a:pPr>
            <a:r>
              <a:rPr lang="zh-CN" altLang="en-US" sz="2400" dirty="0"/>
              <a:t>知道周围人有一稿多发、弄虚作假行为者的比例次之</a:t>
            </a:r>
            <a:endParaRPr lang="en-US" altLang="zh-CN" sz="2400" dirty="0"/>
          </a:p>
          <a:p>
            <a:pPr>
              <a:lnSpc>
                <a:spcPct val="120000"/>
              </a:lnSpc>
            </a:pPr>
            <a:r>
              <a:rPr lang="zh-CN" altLang="en-US" sz="2400" dirty="0"/>
              <a:t>相对而言，知道周围人有抄袭剽窃行为者的比例略低</a:t>
            </a:r>
            <a:endParaRPr lang="en-US" altLang="zh-CN" sz="2400" dirty="0"/>
          </a:p>
          <a:p>
            <a:pPr>
              <a:lnSpc>
                <a:spcPct val="120000"/>
              </a:lnSpc>
            </a:pPr>
            <a:r>
              <a:rPr lang="zh-CN" altLang="en-US" sz="2400" dirty="0"/>
              <a:t>可喜的是，各种不端行为的（感知）出现率在十年间均呈明显下降趋势</a:t>
            </a:r>
            <a:endParaRPr lang="en-US" altLang="zh-CN" sz="2400" dirty="0"/>
          </a:p>
          <a:p>
            <a:pPr marL="0" indent="0">
              <a:lnSpc>
                <a:spcPct val="120000"/>
              </a:lnSpc>
              <a:buNone/>
            </a:pPr>
            <a:endParaRPr lang="zh-CN" altLang="en-US" sz="2400" dirty="0"/>
          </a:p>
        </p:txBody>
      </p:sp>
      <p:sp>
        <p:nvSpPr>
          <p:cNvPr id="5" name="右箭头 4"/>
          <p:cNvSpPr/>
          <p:nvPr/>
        </p:nvSpPr>
        <p:spPr>
          <a:xfrm rot="1137973">
            <a:off x="1233618" y="3120893"/>
            <a:ext cx="602673" cy="353291"/>
          </a:xfrm>
          <a:prstGeom prst="righ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右箭头 5"/>
          <p:cNvSpPr/>
          <p:nvPr/>
        </p:nvSpPr>
        <p:spPr>
          <a:xfrm rot="2315134">
            <a:off x="2582562" y="2723488"/>
            <a:ext cx="753910" cy="333099"/>
          </a:xfrm>
          <a:prstGeom prst="righ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右箭头 6"/>
          <p:cNvSpPr/>
          <p:nvPr/>
        </p:nvSpPr>
        <p:spPr>
          <a:xfrm rot="2776341">
            <a:off x="4053314" y="2729900"/>
            <a:ext cx="744192" cy="353291"/>
          </a:xfrm>
          <a:prstGeom prst="righ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右箭头 7"/>
          <p:cNvSpPr/>
          <p:nvPr/>
        </p:nvSpPr>
        <p:spPr>
          <a:xfrm rot="1619178">
            <a:off x="5419317" y="2204533"/>
            <a:ext cx="717442" cy="353291"/>
          </a:xfrm>
          <a:prstGeom prst="righ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连接符 10"/>
          <p:cNvCxnSpPr/>
          <p:nvPr/>
        </p:nvCxnSpPr>
        <p:spPr>
          <a:xfrm flipH="1" flipV="1">
            <a:off x="2128936" y="2160833"/>
            <a:ext cx="8238" cy="2990335"/>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H="1" flipV="1">
            <a:off x="3537480" y="2174690"/>
            <a:ext cx="8238" cy="2990335"/>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flipH="1" flipV="1">
            <a:off x="4941401" y="2183929"/>
            <a:ext cx="8238" cy="2990335"/>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文本框 13">
            <a:extLst>
              <a:ext uri="{FF2B5EF4-FFF2-40B4-BE49-F238E27FC236}">
                <a16:creationId xmlns="" xmlns:a16="http://schemas.microsoft.com/office/drawing/2014/main" id="{BF8DEF9E-F649-4A79-85E9-71D29141BB75}"/>
              </a:ext>
            </a:extLst>
          </p:cNvPr>
          <p:cNvSpPr txBox="1"/>
          <p:nvPr/>
        </p:nvSpPr>
        <p:spPr>
          <a:xfrm>
            <a:off x="229638" y="6044688"/>
            <a:ext cx="7332786" cy="307777"/>
          </a:xfrm>
          <a:prstGeom prst="rect">
            <a:avLst/>
          </a:prstGeom>
          <a:noFill/>
        </p:spPr>
        <p:txBody>
          <a:bodyPr wrap="square" rtlCol="0">
            <a:spAutoFit/>
          </a:bodyPr>
          <a:lstStyle/>
          <a:p>
            <a:r>
              <a:rPr lang="zh-CN" altLang="en-US" sz="1400" dirty="0">
                <a:solidFill>
                  <a:schemeClr val="bg1"/>
                </a:solidFill>
              </a:rPr>
              <a:t>数据来源：三次全国科技 工作者状况调查</a:t>
            </a:r>
            <a:endParaRPr lang="zh-CN" altLang="en-US" sz="1400" b="1" dirty="0">
              <a:solidFill>
                <a:schemeClr val="bg1"/>
              </a:solidFill>
            </a:endParaRPr>
          </a:p>
        </p:txBody>
      </p:sp>
      <p:sp>
        <p:nvSpPr>
          <p:cNvPr id="15" name="内容占位符 2">
            <a:extLst>
              <a:ext uri="{FF2B5EF4-FFF2-40B4-BE49-F238E27FC236}">
                <a16:creationId xmlns="" xmlns:a16="http://schemas.microsoft.com/office/drawing/2014/main" id="{7390B1BD-0E82-4213-B4A8-A6D761604E14}"/>
              </a:ext>
            </a:extLst>
          </p:cNvPr>
          <p:cNvSpPr txBox="1">
            <a:spLocks/>
          </p:cNvSpPr>
          <p:nvPr/>
        </p:nvSpPr>
        <p:spPr>
          <a:xfrm>
            <a:off x="229638" y="321254"/>
            <a:ext cx="11449743" cy="1299902"/>
          </a:xfrm>
          <a:prstGeom prst="rect">
            <a:avLst/>
          </a:prstGeom>
        </p:spPr>
        <p:txBody>
          <a:bodyPr vert="horz" lIns="91440" tIns="45720" rIns="91440" bIns="45720" rtlCol="0">
            <a:noAutofit/>
          </a:bodyPr>
          <a:lstStyle>
            <a:defPPr>
              <a:defRPr lang="zh-CN"/>
            </a:defPPr>
            <a:lvl1pPr marL="228600" indent="-228600">
              <a:lnSpc>
                <a:spcPct val="120000"/>
              </a:lnSpc>
              <a:spcBef>
                <a:spcPts val="1000"/>
              </a:spcBef>
              <a:buFont typeface="Arial" panose="020B0604020202020204" pitchFamily="34" charset="0"/>
              <a:buChar char="•"/>
              <a:defRPr sz="3600" b="1" baseline="0">
                <a:solidFill>
                  <a:srgbClr val="92D050"/>
                </a:solidFill>
                <a:latin typeface="宋体" panose="02010600030101010101" pitchFamily="2" charset="-122"/>
                <a:ea typeface="宋体" panose="02010600030101010101" pitchFamily="2" charset="-122"/>
              </a:defRPr>
            </a:lvl1pPr>
            <a:lvl2pPr marL="685800" indent="-228600">
              <a:lnSpc>
                <a:spcPct val="100000"/>
              </a:lnSpc>
              <a:spcBef>
                <a:spcPts val="500"/>
              </a:spcBef>
              <a:buFont typeface="Arial" panose="020B0604020202020204" pitchFamily="34" charset="0"/>
              <a:buChar char="•"/>
              <a:defRPr sz="2800" baseline="0">
                <a:solidFill>
                  <a:schemeClr val="accent1">
                    <a:lumMod val="40000"/>
                    <a:lumOff val="60000"/>
                  </a:schemeClr>
                </a:solidFill>
                <a:ea typeface="黑体" panose="02010609060101010101" pitchFamily="49" charset="-122"/>
              </a:defRPr>
            </a:lvl2pPr>
            <a:lvl3pPr marL="1143000" indent="-228600">
              <a:lnSpc>
                <a:spcPct val="100000"/>
              </a:lnSpc>
              <a:spcBef>
                <a:spcPts val="500"/>
              </a:spcBef>
              <a:buFont typeface="Arial" panose="020B0604020202020204" pitchFamily="34" charset="0"/>
              <a:buChar char="•"/>
              <a:defRPr sz="2400" b="1">
                <a:solidFill>
                  <a:schemeClr val="accent1">
                    <a:lumMod val="40000"/>
                    <a:lumOff val="60000"/>
                  </a:schemeClr>
                </a:solidFill>
              </a:defRPr>
            </a:lvl3pPr>
            <a:lvl4pPr marL="1600200" indent="-228600">
              <a:lnSpc>
                <a:spcPct val="90000"/>
              </a:lnSpc>
              <a:spcBef>
                <a:spcPts val="500"/>
              </a:spcBef>
              <a:buFont typeface="Arial" panose="020B0604020202020204" pitchFamily="34" charset="0"/>
              <a:buChar char="•"/>
              <a:defRPr sz="2000">
                <a:solidFill>
                  <a:schemeClr val="accent1">
                    <a:lumMod val="40000"/>
                    <a:lumOff val="60000"/>
                  </a:schemeClr>
                </a:solidFill>
              </a:defRPr>
            </a:lvl4pPr>
            <a:lvl5pPr marL="2057400" indent="-228600">
              <a:lnSpc>
                <a:spcPct val="90000"/>
              </a:lnSpc>
              <a:spcBef>
                <a:spcPts val="500"/>
              </a:spcBef>
              <a:buFont typeface="Arial" panose="020B0604020202020204" pitchFamily="34" charset="0"/>
              <a:buChar char="•"/>
              <a:defRPr sz="2000">
                <a:solidFill>
                  <a:schemeClr val="accent1">
                    <a:lumMod val="40000"/>
                    <a:lumOff val="60000"/>
                  </a:schemeClr>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CN" altLang="en-US" dirty="0"/>
              <a:t>是否明确知道身边有人做过违反科研诚信的行为</a:t>
            </a:r>
            <a:r>
              <a:rPr lang="en-US" altLang="zh-CN" dirty="0"/>
              <a:t>?</a:t>
            </a:r>
          </a:p>
        </p:txBody>
      </p:sp>
    </p:spTree>
    <p:extLst>
      <p:ext uri="{BB962C8B-B14F-4D97-AF65-F5344CB8AC3E}">
        <p14:creationId xmlns:p14="http://schemas.microsoft.com/office/powerpoint/2010/main" val="403301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par>
                                <p:cTn id="14" presetID="10" presetClass="entr" presetSubtype="0" fill="hold"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additive="base">
                                        <p:cTn id="2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additive="base">
                                        <p:cTn id="3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additive="base">
                                        <p:cTn id="3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fade">
                                      <p:cBhvr>
                                        <p:cTn id="45" dur="1000"/>
                                        <p:tgtEl>
                                          <p:spTgt spid="5"/>
                                        </p:tgtEl>
                                      </p:cBhvr>
                                    </p:animEffect>
                                    <p:anim calcmode="lin" valueType="num">
                                      <p:cBhvr>
                                        <p:cTn id="46" dur="1000" fill="hold"/>
                                        <p:tgtEl>
                                          <p:spTgt spid="5"/>
                                        </p:tgtEl>
                                        <p:attrNameLst>
                                          <p:attrName>ppt_x</p:attrName>
                                        </p:attrNameLst>
                                      </p:cBhvr>
                                      <p:tavLst>
                                        <p:tav tm="0">
                                          <p:val>
                                            <p:strVal val="#ppt_x"/>
                                          </p:val>
                                        </p:tav>
                                        <p:tav tm="100000">
                                          <p:val>
                                            <p:strVal val="#ppt_x"/>
                                          </p:val>
                                        </p:tav>
                                      </p:tavLst>
                                    </p:anim>
                                    <p:anim calcmode="lin" valueType="num">
                                      <p:cBhvr>
                                        <p:cTn id="47" dur="1000" fill="hold"/>
                                        <p:tgtEl>
                                          <p:spTgt spid="5"/>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fade">
                                      <p:cBhvr>
                                        <p:cTn id="50" dur="1000"/>
                                        <p:tgtEl>
                                          <p:spTgt spid="6"/>
                                        </p:tgtEl>
                                      </p:cBhvr>
                                    </p:animEffect>
                                    <p:anim calcmode="lin" valueType="num">
                                      <p:cBhvr>
                                        <p:cTn id="51" dur="1000" fill="hold"/>
                                        <p:tgtEl>
                                          <p:spTgt spid="6"/>
                                        </p:tgtEl>
                                        <p:attrNameLst>
                                          <p:attrName>ppt_x</p:attrName>
                                        </p:attrNameLst>
                                      </p:cBhvr>
                                      <p:tavLst>
                                        <p:tav tm="0">
                                          <p:val>
                                            <p:strVal val="#ppt_x"/>
                                          </p:val>
                                        </p:tav>
                                        <p:tav tm="100000">
                                          <p:val>
                                            <p:strVal val="#ppt_x"/>
                                          </p:val>
                                        </p:tav>
                                      </p:tavLst>
                                    </p:anim>
                                    <p:anim calcmode="lin" valueType="num">
                                      <p:cBhvr>
                                        <p:cTn id="52" dur="1000" fill="hold"/>
                                        <p:tgtEl>
                                          <p:spTgt spid="6"/>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7"/>
                                        </p:tgtEl>
                                        <p:attrNameLst>
                                          <p:attrName>style.visibility</p:attrName>
                                        </p:attrNameLst>
                                      </p:cBhvr>
                                      <p:to>
                                        <p:strVal val="visible"/>
                                      </p:to>
                                    </p:set>
                                    <p:animEffect transition="in" filter="fade">
                                      <p:cBhvr>
                                        <p:cTn id="55" dur="1000"/>
                                        <p:tgtEl>
                                          <p:spTgt spid="7"/>
                                        </p:tgtEl>
                                      </p:cBhvr>
                                    </p:animEffect>
                                    <p:anim calcmode="lin" valueType="num">
                                      <p:cBhvr>
                                        <p:cTn id="56" dur="1000" fill="hold"/>
                                        <p:tgtEl>
                                          <p:spTgt spid="7"/>
                                        </p:tgtEl>
                                        <p:attrNameLst>
                                          <p:attrName>ppt_x</p:attrName>
                                        </p:attrNameLst>
                                      </p:cBhvr>
                                      <p:tavLst>
                                        <p:tav tm="0">
                                          <p:val>
                                            <p:strVal val="#ppt_x"/>
                                          </p:val>
                                        </p:tav>
                                        <p:tav tm="100000">
                                          <p:val>
                                            <p:strVal val="#ppt_x"/>
                                          </p:val>
                                        </p:tav>
                                      </p:tavLst>
                                    </p:anim>
                                    <p:anim calcmode="lin" valueType="num">
                                      <p:cBhvr>
                                        <p:cTn id="57" dur="1000" fill="hold"/>
                                        <p:tgtEl>
                                          <p:spTgt spid="7"/>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fade">
                                      <p:cBhvr>
                                        <p:cTn id="60" dur="1000"/>
                                        <p:tgtEl>
                                          <p:spTgt spid="8"/>
                                        </p:tgtEl>
                                      </p:cBhvr>
                                    </p:animEffect>
                                    <p:anim calcmode="lin" valueType="num">
                                      <p:cBhvr>
                                        <p:cTn id="61" dur="1000" fill="hold"/>
                                        <p:tgtEl>
                                          <p:spTgt spid="8"/>
                                        </p:tgtEl>
                                        <p:attrNameLst>
                                          <p:attrName>ppt_x</p:attrName>
                                        </p:attrNameLst>
                                      </p:cBhvr>
                                      <p:tavLst>
                                        <p:tav tm="0">
                                          <p:val>
                                            <p:strVal val="#ppt_x"/>
                                          </p:val>
                                        </p:tav>
                                        <p:tav tm="100000">
                                          <p:val>
                                            <p:strVal val="#ppt_x"/>
                                          </p:val>
                                        </p:tav>
                                      </p:tavLst>
                                    </p:anim>
                                    <p:anim calcmode="lin" valueType="num">
                                      <p:cBhvr>
                                        <p:cTn id="62"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P spid="3" grpId="0" build="p"/>
      <p:bldP spid="5" grpId="0" animBg="1"/>
      <p:bldP spid="6"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 xmlns:a16="http://schemas.microsoft.com/office/drawing/2014/main" id="{DCAD7C4C-6C1F-49C0-BE56-F4E4D32D5E48}"/>
              </a:ext>
            </a:extLst>
          </p:cNvPr>
          <p:cNvSpPr>
            <a:spLocks noGrp="1"/>
          </p:cNvSpPr>
          <p:nvPr>
            <p:ph idx="1"/>
          </p:nvPr>
        </p:nvSpPr>
        <p:spPr>
          <a:xfrm>
            <a:off x="396082" y="4441306"/>
            <a:ext cx="10515600" cy="2521317"/>
          </a:xfrm>
        </p:spPr>
        <p:txBody>
          <a:bodyPr vert="horz" lIns="91440" tIns="45720" rIns="91440" bIns="45720" rtlCol="0">
            <a:noAutofit/>
          </a:bodyPr>
          <a:lstStyle/>
          <a:p>
            <a:pPr>
              <a:lnSpc>
                <a:spcPct val="120000"/>
              </a:lnSpc>
            </a:pPr>
            <a:r>
              <a:rPr lang="zh-CN" altLang="en-US" sz="2400" dirty="0"/>
              <a:t>分单位类型看，大学是不端行为的多发区，多种学术不端行为的发生率高于其他类型单位，尤以“不当署名”的问题最为严重</a:t>
            </a:r>
            <a:endParaRPr lang="en-US" altLang="zh-CN" sz="2400" dirty="0"/>
          </a:p>
          <a:p>
            <a:pPr>
              <a:lnSpc>
                <a:spcPct val="120000"/>
              </a:lnSpc>
            </a:pPr>
            <a:r>
              <a:rPr lang="zh-CN" altLang="en-US" sz="2400" dirty="0"/>
              <a:t>企业是重灾区，医疗卫生机构“代写论文”的现象更严重</a:t>
            </a:r>
          </a:p>
        </p:txBody>
      </p:sp>
      <p:graphicFrame>
        <p:nvGraphicFramePr>
          <p:cNvPr id="4" name="图表 3">
            <a:extLst>
              <a:ext uri="{FF2B5EF4-FFF2-40B4-BE49-F238E27FC236}">
                <a16:creationId xmlns="" xmlns:a16="http://schemas.microsoft.com/office/drawing/2014/main" id="{620ABB6D-F1FD-489E-909B-9DFFE9CDB3DE}"/>
              </a:ext>
            </a:extLst>
          </p:cNvPr>
          <p:cNvGraphicFramePr>
            <a:graphicFrameLocks/>
          </p:cNvGraphicFramePr>
          <p:nvPr>
            <p:extLst>
              <p:ext uri="{D42A27DB-BD31-4B8C-83A1-F6EECF244321}">
                <p14:modId xmlns:p14="http://schemas.microsoft.com/office/powerpoint/2010/main" val="1278484345"/>
              </p:ext>
            </p:extLst>
          </p:nvPr>
        </p:nvGraphicFramePr>
        <p:xfrm>
          <a:off x="497682" y="326110"/>
          <a:ext cx="10973882" cy="4014981"/>
        </p:xfrm>
        <a:graphic>
          <a:graphicData uri="http://schemas.openxmlformats.org/drawingml/2006/chart">
            <c:chart xmlns:c="http://schemas.openxmlformats.org/drawingml/2006/chart" xmlns:r="http://schemas.openxmlformats.org/officeDocument/2006/relationships" r:id="rId2"/>
          </a:graphicData>
        </a:graphic>
      </p:graphicFrame>
      <p:sp>
        <p:nvSpPr>
          <p:cNvPr id="5" name="矩形: 圆角 4">
            <a:extLst>
              <a:ext uri="{FF2B5EF4-FFF2-40B4-BE49-F238E27FC236}">
                <a16:creationId xmlns="" xmlns:a16="http://schemas.microsoft.com/office/drawing/2014/main" id="{BC9C16F5-BEF7-42DD-99AB-461B944F3512}"/>
              </a:ext>
            </a:extLst>
          </p:cNvPr>
          <p:cNvSpPr/>
          <p:nvPr/>
        </p:nvSpPr>
        <p:spPr>
          <a:xfrm>
            <a:off x="4073238" y="1459344"/>
            <a:ext cx="1311564" cy="2955636"/>
          </a:xfrm>
          <a:prstGeom prst="roundRect">
            <a:avLst/>
          </a:prstGeom>
          <a:solidFill>
            <a:srgbClr val="FFFF00">
              <a:alpha val="17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a:extLst>
              <a:ext uri="{FF2B5EF4-FFF2-40B4-BE49-F238E27FC236}">
                <a16:creationId xmlns="" xmlns:a16="http://schemas.microsoft.com/office/drawing/2014/main" id="{F3B70220-5EF8-48B8-89B8-44AE1B58986C}"/>
              </a:ext>
            </a:extLst>
          </p:cNvPr>
          <p:cNvSpPr txBox="1"/>
          <p:nvPr/>
        </p:nvSpPr>
        <p:spPr>
          <a:xfrm>
            <a:off x="5785062" y="1459344"/>
            <a:ext cx="5206211" cy="307777"/>
          </a:xfrm>
          <a:prstGeom prst="rect">
            <a:avLst/>
          </a:prstGeom>
          <a:solidFill>
            <a:schemeClr val="tx1"/>
          </a:solidFill>
        </p:spPr>
        <p:txBody>
          <a:bodyPr wrap="square" rtlCol="0">
            <a:spAutoFit/>
          </a:bodyPr>
          <a:lstStyle/>
          <a:p>
            <a:r>
              <a:rPr lang="zh-CN" altLang="en-US" sz="1400" dirty="0">
                <a:solidFill>
                  <a:schemeClr val="bg1"/>
                </a:solidFill>
              </a:rPr>
              <a:t>数据来源：</a:t>
            </a:r>
            <a:r>
              <a:rPr lang="en-US" altLang="zh-CN" sz="1400" dirty="0">
                <a:solidFill>
                  <a:schemeClr val="bg1"/>
                </a:solidFill>
              </a:rPr>
              <a:t>2017</a:t>
            </a:r>
            <a:r>
              <a:rPr lang="zh-CN" altLang="en-US" sz="1400" dirty="0">
                <a:solidFill>
                  <a:schemeClr val="bg1"/>
                </a:solidFill>
              </a:rPr>
              <a:t>年第三次科技 工作者状况调查（北京市数据）</a:t>
            </a:r>
            <a:endParaRPr lang="zh-CN" altLang="en-US" sz="1400" b="1" dirty="0">
              <a:solidFill>
                <a:schemeClr val="bg1"/>
              </a:solidFill>
            </a:endParaRPr>
          </a:p>
        </p:txBody>
      </p:sp>
      <p:sp>
        <p:nvSpPr>
          <p:cNvPr id="6" name="矩形: 圆角 5">
            <a:extLst>
              <a:ext uri="{FF2B5EF4-FFF2-40B4-BE49-F238E27FC236}">
                <a16:creationId xmlns="" xmlns:a16="http://schemas.microsoft.com/office/drawing/2014/main" id="{A80CC215-29CB-45F7-BB83-7EB83E5CB90A}"/>
              </a:ext>
            </a:extLst>
          </p:cNvPr>
          <p:cNvSpPr/>
          <p:nvPr/>
        </p:nvSpPr>
        <p:spPr>
          <a:xfrm>
            <a:off x="8562110" y="1867336"/>
            <a:ext cx="1311564" cy="2547644"/>
          </a:xfrm>
          <a:prstGeom prst="roundRect">
            <a:avLst/>
          </a:prstGeom>
          <a:solidFill>
            <a:srgbClr val="FFFF00">
              <a:alpha val="17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96459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fade">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 xmlns:a16="http://schemas.microsoft.com/office/drawing/2014/main" id="{D497BFD8-9ECA-4787-93ED-DE74310B81E9}"/>
              </a:ext>
            </a:extLst>
          </p:cNvPr>
          <p:cNvSpPr>
            <a:spLocks noGrp="1"/>
          </p:cNvSpPr>
          <p:nvPr>
            <p:ph idx="1"/>
          </p:nvPr>
        </p:nvSpPr>
        <p:spPr>
          <a:xfrm>
            <a:off x="518747" y="517158"/>
            <a:ext cx="10515600" cy="4351338"/>
          </a:xfrm>
        </p:spPr>
        <p:txBody>
          <a:bodyPr vert="horz" lIns="91440" tIns="45720" rIns="91440" bIns="45720" rtlCol="0">
            <a:noAutofit/>
          </a:bodyPr>
          <a:lstStyle/>
          <a:p>
            <a:pPr>
              <a:lnSpc>
                <a:spcPct val="120000"/>
              </a:lnSpc>
            </a:pPr>
            <a:r>
              <a:rPr lang="zh-CN" altLang="en-US" sz="3600" b="1" dirty="0">
                <a:solidFill>
                  <a:srgbClr val="92D050"/>
                </a:solidFill>
                <a:latin typeface="宋体" panose="02010600030101010101" pitchFamily="2" charset="-122"/>
                <a:ea typeface="宋体" panose="02010600030101010101" pitchFamily="2" charset="-122"/>
              </a:rPr>
              <a:t>知道有不端行为的人，会向有关部门举报吗？</a:t>
            </a:r>
            <a:endParaRPr lang="en-US" altLang="zh-CN" sz="3600" b="1" dirty="0">
              <a:solidFill>
                <a:srgbClr val="92D050"/>
              </a:solidFill>
              <a:latin typeface="宋体" panose="02010600030101010101" pitchFamily="2" charset="-122"/>
              <a:ea typeface="宋体" panose="02010600030101010101" pitchFamily="2" charset="-122"/>
            </a:endParaRPr>
          </a:p>
        </p:txBody>
      </p:sp>
      <p:sp>
        <p:nvSpPr>
          <p:cNvPr id="5" name="文本框 4">
            <a:extLst>
              <a:ext uri="{FF2B5EF4-FFF2-40B4-BE49-F238E27FC236}">
                <a16:creationId xmlns="" xmlns:a16="http://schemas.microsoft.com/office/drawing/2014/main" id="{F5955430-0336-4989-9EBB-10FA550ABA29}"/>
              </a:ext>
            </a:extLst>
          </p:cNvPr>
          <p:cNvSpPr txBox="1"/>
          <p:nvPr/>
        </p:nvSpPr>
        <p:spPr>
          <a:xfrm>
            <a:off x="811850" y="5540432"/>
            <a:ext cx="4349303" cy="315245"/>
          </a:xfrm>
          <a:prstGeom prst="rect">
            <a:avLst/>
          </a:prstGeom>
          <a:noFill/>
        </p:spPr>
        <p:txBody>
          <a:bodyPr wrap="square" rtlCol="0">
            <a:spAutoFit/>
          </a:bodyPr>
          <a:lstStyle/>
          <a:p>
            <a:r>
              <a:rPr lang="zh-CN" altLang="en-US" sz="1400" dirty="0">
                <a:solidFill>
                  <a:schemeClr val="bg1"/>
                </a:solidFill>
              </a:rPr>
              <a:t>数据来源：</a:t>
            </a:r>
            <a:r>
              <a:rPr lang="en-US" altLang="zh-CN" sz="1400" dirty="0">
                <a:solidFill>
                  <a:schemeClr val="bg1"/>
                </a:solidFill>
              </a:rPr>
              <a:t>2017</a:t>
            </a:r>
            <a:r>
              <a:rPr lang="zh-CN" altLang="en-US" sz="1400" dirty="0">
                <a:solidFill>
                  <a:schemeClr val="bg1"/>
                </a:solidFill>
              </a:rPr>
              <a:t>年全国科技工作者状况调查（北京）</a:t>
            </a:r>
            <a:endParaRPr lang="zh-CN" altLang="en-US" sz="1400" b="1" dirty="0">
              <a:solidFill>
                <a:schemeClr val="bg1"/>
              </a:solidFill>
            </a:endParaRPr>
          </a:p>
        </p:txBody>
      </p:sp>
      <p:graphicFrame>
        <p:nvGraphicFramePr>
          <p:cNvPr id="7" name="图表 6">
            <a:extLst>
              <a:ext uri="{FF2B5EF4-FFF2-40B4-BE49-F238E27FC236}">
                <a16:creationId xmlns="" xmlns:a16="http://schemas.microsoft.com/office/drawing/2014/main" id="{1E7FDC71-59DE-4922-8A3E-75CC009D01D5}"/>
              </a:ext>
            </a:extLst>
          </p:cNvPr>
          <p:cNvGraphicFramePr>
            <a:graphicFrameLocks/>
          </p:cNvGraphicFramePr>
          <p:nvPr>
            <p:extLst>
              <p:ext uri="{D42A27DB-BD31-4B8C-83A1-F6EECF244321}">
                <p14:modId xmlns:p14="http://schemas.microsoft.com/office/powerpoint/2010/main" val="4138185391"/>
              </p:ext>
            </p:extLst>
          </p:nvPr>
        </p:nvGraphicFramePr>
        <p:xfrm>
          <a:off x="759069" y="1815535"/>
          <a:ext cx="5536223" cy="3665294"/>
        </p:xfrm>
        <a:graphic>
          <a:graphicData uri="http://schemas.openxmlformats.org/drawingml/2006/chart">
            <c:chart xmlns:c="http://schemas.openxmlformats.org/drawingml/2006/chart" xmlns:r="http://schemas.openxmlformats.org/officeDocument/2006/relationships" r:id="rId2"/>
          </a:graphicData>
        </a:graphic>
      </p:graphicFrame>
      <p:sp>
        <p:nvSpPr>
          <p:cNvPr id="8" name="内容占位符 2">
            <a:extLst>
              <a:ext uri="{FF2B5EF4-FFF2-40B4-BE49-F238E27FC236}">
                <a16:creationId xmlns="" xmlns:a16="http://schemas.microsoft.com/office/drawing/2014/main" id="{C9CB1A2A-9818-4831-BF4A-7EF4A31C95B6}"/>
              </a:ext>
            </a:extLst>
          </p:cNvPr>
          <p:cNvSpPr txBox="1">
            <a:spLocks/>
          </p:cNvSpPr>
          <p:nvPr/>
        </p:nvSpPr>
        <p:spPr>
          <a:xfrm>
            <a:off x="6415454" y="1203202"/>
            <a:ext cx="4897315" cy="3665294"/>
          </a:xfrm>
          <a:prstGeom prst="rect">
            <a:avLst/>
          </a:prstGeom>
        </p:spPr>
        <p:txBody>
          <a:bodyPr vert="horz" lIns="91440" tIns="45720" rIns="91440" bIns="45720" rtlCol="0">
            <a:noAutofit/>
          </a:bodyPr>
          <a:lstStyle>
            <a:lvl1pPr marL="228600" indent="-228600">
              <a:lnSpc>
                <a:spcPct val="120000"/>
              </a:lnSpc>
              <a:spcBef>
                <a:spcPts val="1000"/>
              </a:spcBef>
              <a:buFont typeface="Arial" panose="020B0604020202020204" pitchFamily="34" charset="0"/>
              <a:buChar char="•"/>
              <a:defRPr sz="2400" baseline="0">
                <a:solidFill>
                  <a:schemeClr val="accent1">
                    <a:lumMod val="40000"/>
                    <a:lumOff val="60000"/>
                  </a:schemeClr>
                </a:solidFill>
                <a:ea typeface="黑体" panose="02010609060101010101" pitchFamily="49" charset="-122"/>
              </a:defRPr>
            </a:lvl1pPr>
            <a:lvl2pPr marL="685800" indent="-228600">
              <a:lnSpc>
                <a:spcPct val="100000"/>
              </a:lnSpc>
              <a:spcBef>
                <a:spcPts val="500"/>
              </a:spcBef>
              <a:buFont typeface="Arial" panose="020B0604020202020204" pitchFamily="34" charset="0"/>
              <a:buChar char="•"/>
              <a:defRPr sz="2800" baseline="0">
                <a:solidFill>
                  <a:schemeClr val="accent1">
                    <a:lumMod val="40000"/>
                    <a:lumOff val="60000"/>
                  </a:schemeClr>
                </a:solidFill>
                <a:ea typeface="黑体" panose="02010609060101010101" pitchFamily="49" charset="-122"/>
              </a:defRPr>
            </a:lvl2pPr>
            <a:lvl3pPr marL="1143000" indent="-228600">
              <a:lnSpc>
                <a:spcPct val="100000"/>
              </a:lnSpc>
              <a:spcBef>
                <a:spcPts val="500"/>
              </a:spcBef>
              <a:buFont typeface="Arial" panose="020B0604020202020204" pitchFamily="34" charset="0"/>
              <a:buChar char="•"/>
              <a:defRPr sz="2400" b="1">
                <a:solidFill>
                  <a:schemeClr val="accent1">
                    <a:lumMod val="40000"/>
                    <a:lumOff val="60000"/>
                  </a:schemeClr>
                </a:solidFill>
              </a:defRPr>
            </a:lvl3pPr>
            <a:lvl4pPr marL="1600200" indent="-228600">
              <a:lnSpc>
                <a:spcPct val="90000"/>
              </a:lnSpc>
              <a:spcBef>
                <a:spcPts val="500"/>
              </a:spcBef>
              <a:buFont typeface="Arial" panose="020B0604020202020204" pitchFamily="34" charset="0"/>
              <a:buChar char="•"/>
              <a:defRPr sz="2000">
                <a:solidFill>
                  <a:schemeClr val="accent1">
                    <a:lumMod val="20000"/>
                    <a:lumOff val="80000"/>
                  </a:schemeClr>
                </a:solidFill>
              </a:defRPr>
            </a:lvl4pPr>
            <a:lvl5pPr marL="2057400" indent="-228600">
              <a:lnSpc>
                <a:spcPct val="90000"/>
              </a:lnSpc>
              <a:spcBef>
                <a:spcPts val="500"/>
              </a:spcBef>
              <a:buFont typeface="Arial" panose="020B0604020202020204" pitchFamily="34" charset="0"/>
              <a:buChar char="•"/>
              <a:defRPr sz="2000">
                <a:solidFill>
                  <a:schemeClr val="accent1">
                    <a:lumMod val="20000"/>
                    <a:lumOff val="80000"/>
                  </a:schemeClr>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endParaRPr lang="en-US" altLang="zh-CN" dirty="0"/>
          </a:p>
          <a:p>
            <a:pPr lvl="1"/>
            <a:r>
              <a:rPr lang="zh-CN" altLang="en-US" dirty="0"/>
              <a:t>在明确知道周围有人存在学术不端行为的科技工作者中，只有不到十分之一（</a:t>
            </a:r>
            <a:r>
              <a:rPr lang="en-US" altLang="zh-CN" dirty="0"/>
              <a:t>9.3%</a:t>
            </a:r>
            <a:r>
              <a:rPr lang="zh-CN" altLang="en-US" dirty="0"/>
              <a:t>）的人表示会向有关部门举报</a:t>
            </a:r>
          </a:p>
          <a:p>
            <a:pPr lvl="1"/>
            <a:r>
              <a:rPr lang="zh-CN" altLang="en-US" dirty="0"/>
              <a:t>大学教师中有</a:t>
            </a:r>
            <a:r>
              <a:rPr lang="en-US" altLang="zh-CN" dirty="0"/>
              <a:t>14%</a:t>
            </a:r>
            <a:r>
              <a:rPr lang="zh-CN" altLang="en-US" dirty="0"/>
              <a:t>的人表示会举报，比例远高于其他机构的科技工作者</a:t>
            </a:r>
          </a:p>
        </p:txBody>
      </p:sp>
    </p:spTree>
    <p:extLst>
      <p:ext uri="{BB962C8B-B14F-4D97-AF65-F5344CB8AC3E}">
        <p14:creationId xmlns:p14="http://schemas.microsoft.com/office/powerpoint/2010/main" val="360971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Graphic spid="7" grpId="0">
        <p:bldAsOne/>
      </p:bldGraphic>
      <p:bldP spid="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a:extLst>
              <a:ext uri="{FF2B5EF4-FFF2-40B4-BE49-F238E27FC236}">
                <a16:creationId xmlns="" xmlns:a16="http://schemas.microsoft.com/office/drawing/2014/main" id="{C458E543-7DA6-42F1-A22A-D9639F9847C2}"/>
              </a:ext>
            </a:extLst>
          </p:cNvPr>
          <p:cNvSpPr txBox="1">
            <a:spLocks/>
          </p:cNvSpPr>
          <p:nvPr/>
        </p:nvSpPr>
        <p:spPr>
          <a:xfrm>
            <a:off x="770792" y="474113"/>
            <a:ext cx="10281139" cy="1891018"/>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dirty="0"/>
              <a:t>为什么不愿意举报？</a:t>
            </a:r>
            <a:endParaRPr lang="en-US" altLang="zh-CN" dirty="0"/>
          </a:p>
          <a:p>
            <a:pPr lvl="1"/>
            <a:r>
              <a:rPr lang="zh-CN" altLang="en-US" dirty="0"/>
              <a:t>“认为举报无用”是最常见的原因</a:t>
            </a:r>
            <a:endParaRPr lang="en-US" altLang="zh-CN" dirty="0"/>
          </a:p>
          <a:p>
            <a:pPr lvl="1"/>
            <a:r>
              <a:rPr lang="zh-CN" altLang="en-US" dirty="0"/>
              <a:t>还有近四分之一的人表示 不知该如何举报</a:t>
            </a:r>
          </a:p>
        </p:txBody>
      </p:sp>
      <p:graphicFrame>
        <p:nvGraphicFramePr>
          <p:cNvPr id="7" name="图表 6">
            <a:extLst>
              <a:ext uri="{FF2B5EF4-FFF2-40B4-BE49-F238E27FC236}">
                <a16:creationId xmlns="" xmlns:a16="http://schemas.microsoft.com/office/drawing/2014/main" id="{FA2EA9E6-9C49-43AB-B4C3-791DDA269C0E}"/>
              </a:ext>
            </a:extLst>
          </p:cNvPr>
          <p:cNvGraphicFramePr>
            <a:graphicFrameLocks/>
          </p:cNvGraphicFramePr>
          <p:nvPr>
            <p:extLst>
              <p:ext uri="{D42A27DB-BD31-4B8C-83A1-F6EECF244321}">
                <p14:modId xmlns:p14="http://schemas.microsoft.com/office/powerpoint/2010/main" val="47063914"/>
              </p:ext>
            </p:extLst>
          </p:nvPr>
        </p:nvGraphicFramePr>
        <p:xfrm>
          <a:off x="685801" y="2233245"/>
          <a:ext cx="6075484" cy="4150641"/>
        </p:xfrm>
        <a:graphic>
          <a:graphicData uri="http://schemas.openxmlformats.org/drawingml/2006/chart">
            <c:chart xmlns:c="http://schemas.openxmlformats.org/drawingml/2006/chart" xmlns:r="http://schemas.openxmlformats.org/officeDocument/2006/relationships" r:id="rId2"/>
          </a:graphicData>
        </a:graphic>
      </p:graphicFrame>
      <p:sp>
        <p:nvSpPr>
          <p:cNvPr id="8" name="文本框 7">
            <a:extLst>
              <a:ext uri="{FF2B5EF4-FFF2-40B4-BE49-F238E27FC236}">
                <a16:creationId xmlns="" xmlns:a16="http://schemas.microsoft.com/office/drawing/2014/main" id="{5631C6FE-D747-4480-B292-AC01AC1B4929}"/>
              </a:ext>
            </a:extLst>
          </p:cNvPr>
          <p:cNvSpPr txBox="1"/>
          <p:nvPr/>
        </p:nvSpPr>
        <p:spPr>
          <a:xfrm>
            <a:off x="685801" y="6068641"/>
            <a:ext cx="4349303" cy="315245"/>
          </a:xfrm>
          <a:prstGeom prst="rect">
            <a:avLst/>
          </a:prstGeom>
          <a:noFill/>
        </p:spPr>
        <p:txBody>
          <a:bodyPr wrap="square" rtlCol="0">
            <a:spAutoFit/>
          </a:bodyPr>
          <a:lstStyle/>
          <a:p>
            <a:r>
              <a:rPr lang="zh-CN" altLang="en-US" sz="1400" dirty="0">
                <a:solidFill>
                  <a:schemeClr val="bg1"/>
                </a:solidFill>
              </a:rPr>
              <a:t>数据来源：</a:t>
            </a:r>
            <a:r>
              <a:rPr lang="en-US" altLang="zh-CN" sz="1400" dirty="0">
                <a:solidFill>
                  <a:schemeClr val="bg1"/>
                </a:solidFill>
              </a:rPr>
              <a:t>2017</a:t>
            </a:r>
            <a:r>
              <a:rPr lang="zh-CN" altLang="en-US" sz="1400" dirty="0">
                <a:solidFill>
                  <a:schemeClr val="bg1"/>
                </a:solidFill>
              </a:rPr>
              <a:t>年全国科技工作者状况调查（北京）</a:t>
            </a:r>
            <a:endParaRPr lang="zh-CN" altLang="en-US" sz="1400" b="1" dirty="0">
              <a:solidFill>
                <a:schemeClr val="bg1"/>
              </a:solidFill>
            </a:endParaRPr>
          </a:p>
        </p:txBody>
      </p:sp>
      <p:sp>
        <p:nvSpPr>
          <p:cNvPr id="9" name="内容占位符 2">
            <a:extLst>
              <a:ext uri="{FF2B5EF4-FFF2-40B4-BE49-F238E27FC236}">
                <a16:creationId xmlns="" xmlns:a16="http://schemas.microsoft.com/office/drawing/2014/main" id="{41714D82-76B7-4514-BD87-46583B28D550}"/>
              </a:ext>
            </a:extLst>
          </p:cNvPr>
          <p:cNvSpPr txBox="1">
            <a:spLocks/>
          </p:cNvSpPr>
          <p:nvPr/>
        </p:nvSpPr>
        <p:spPr>
          <a:xfrm>
            <a:off x="6743701" y="2147594"/>
            <a:ext cx="4677507" cy="3953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0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zh-CN" altLang="en-US" dirty="0"/>
              <a:t>大学老师中，认为举报无用者的比例明显超过平均水平</a:t>
            </a:r>
            <a:endParaRPr lang="en-US" altLang="zh-CN" dirty="0"/>
          </a:p>
          <a:p>
            <a:pPr lvl="1"/>
            <a:r>
              <a:rPr lang="zh-CN" altLang="en-US" dirty="0"/>
              <a:t>大学和院所科技工作者对打击报复的担忧高于平均水平</a:t>
            </a:r>
            <a:endParaRPr lang="en-US" altLang="zh-CN" dirty="0"/>
          </a:p>
          <a:p>
            <a:pPr lvl="1"/>
            <a:r>
              <a:rPr lang="zh-CN" altLang="en-US" dirty="0"/>
              <a:t>院所和大学在不端行为举报的制度建设上相对较好</a:t>
            </a:r>
          </a:p>
        </p:txBody>
      </p:sp>
      <p:sp>
        <p:nvSpPr>
          <p:cNvPr id="6" name="矩形: 圆角 5">
            <a:extLst>
              <a:ext uri="{FF2B5EF4-FFF2-40B4-BE49-F238E27FC236}">
                <a16:creationId xmlns="" xmlns:a16="http://schemas.microsoft.com/office/drawing/2014/main" id="{C3F31DC2-9675-4782-80A2-1F50942FBA8E}"/>
              </a:ext>
            </a:extLst>
          </p:cNvPr>
          <p:cNvSpPr/>
          <p:nvPr/>
        </p:nvSpPr>
        <p:spPr>
          <a:xfrm>
            <a:off x="5890846" y="2896690"/>
            <a:ext cx="712177" cy="2783141"/>
          </a:xfrm>
          <a:prstGeom prst="roundRect">
            <a:avLst/>
          </a:prstGeom>
          <a:solidFill>
            <a:srgbClr val="FFFF00">
              <a:alpha val="17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圆角 9">
            <a:extLst>
              <a:ext uri="{FF2B5EF4-FFF2-40B4-BE49-F238E27FC236}">
                <a16:creationId xmlns="" xmlns:a16="http://schemas.microsoft.com/office/drawing/2014/main" id="{B49C3220-22C6-41CF-9E3A-29399E8F4283}"/>
              </a:ext>
            </a:extLst>
          </p:cNvPr>
          <p:cNvSpPr/>
          <p:nvPr/>
        </p:nvSpPr>
        <p:spPr>
          <a:xfrm flipH="1">
            <a:off x="1925515" y="3578469"/>
            <a:ext cx="633046" cy="1891017"/>
          </a:xfrm>
          <a:prstGeom prst="roundRect">
            <a:avLst/>
          </a:prstGeom>
          <a:solidFill>
            <a:srgbClr val="FFFF00">
              <a:alpha val="17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圆角 10">
            <a:extLst>
              <a:ext uri="{FF2B5EF4-FFF2-40B4-BE49-F238E27FC236}">
                <a16:creationId xmlns="" xmlns:a16="http://schemas.microsoft.com/office/drawing/2014/main" id="{9D5710EF-1D09-4DA2-878D-04BA49735A12}"/>
              </a:ext>
            </a:extLst>
          </p:cNvPr>
          <p:cNvSpPr/>
          <p:nvPr/>
        </p:nvSpPr>
        <p:spPr>
          <a:xfrm>
            <a:off x="2649417" y="3578467"/>
            <a:ext cx="712177" cy="1891019"/>
          </a:xfrm>
          <a:prstGeom prst="roundRect">
            <a:avLst/>
          </a:prstGeom>
          <a:solidFill>
            <a:srgbClr val="FFFF00">
              <a:alpha val="17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圆角 11">
            <a:extLst>
              <a:ext uri="{FF2B5EF4-FFF2-40B4-BE49-F238E27FC236}">
                <a16:creationId xmlns="" xmlns:a16="http://schemas.microsoft.com/office/drawing/2014/main" id="{10E8F74F-A0BE-4493-AF69-49695F59126E}"/>
              </a:ext>
            </a:extLst>
          </p:cNvPr>
          <p:cNvSpPr/>
          <p:nvPr/>
        </p:nvSpPr>
        <p:spPr>
          <a:xfrm>
            <a:off x="4176345" y="3578467"/>
            <a:ext cx="712177" cy="1891019"/>
          </a:xfrm>
          <a:prstGeom prst="roundRect">
            <a:avLst/>
          </a:prstGeom>
          <a:solidFill>
            <a:srgbClr val="FFFF00">
              <a:alpha val="17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034920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Graphic spid="7" grpId="0">
        <p:bldAsOne/>
      </p:bldGraphic>
      <p:bldP spid="8" grpId="0"/>
      <p:bldP spid="9" grpId="0"/>
      <p:bldP spid="6" grpId="0" animBg="1"/>
      <p:bldP spid="10" grpId="0" animBg="1"/>
      <p:bldP spid="11" grpId="0" animBg="1"/>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 xmlns:a16="http://schemas.microsoft.com/office/drawing/2014/main" id="{D93A248F-A55C-4278-BB7C-30B0560A3179}"/>
              </a:ext>
            </a:extLst>
          </p:cNvPr>
          <p:cNvPicPr>
            <a:picLocks noChangeAspect="1"/>
          </p:cNvPicPr>
          <p:nvPr/>
        </p:nvPicPr>
        <p:blipFill>
          <a:blip r:embed="rId2"/>
          <a:stretch>
            <a:fillRect/>
          </a:stretch>
        </p:blipFill>
        <p:spPr>
          <a:xfrm>
            <a:off x="7426504" y="4140199"/>
            <a:ext cx="4359767" cy="2478761"/>
          </a:xfrm>
          <a:prstGeom prst="rect">
            <a:avLst/>
          </a:prstGeom>
        </p:spPr>
      </p:pic>
      <p:sp>
        <p:nvSpPr>
          <p:cNvPr id="6" name="内容占位符 2"/>
          <p:cNvSpPr>
            <a:spLocks noGrp="1"/>
          </p:cNvSpPr>
          <p:nvPr>
            <p:ph idx="1"/>
          </p:nvPr>
        </p:nvSpPr>
        <p:spPr>
          <a:xfrm>
            <a:off x="6611283" y="1515448"/>
            <a:ext cx="4976552" cy="1475510"/>
          </a:xfrm>
        </p:spPr>
        <p:txBody>
          <a:bodyPr vert="horz" lIns="91440" tIns="45720" rIns="91440" bIns="45720" rtlCol="0">
            <a:noAutofit/>
          </a:bodyPr>
          <a:lstStyle/>
          <a:p>
            <a:pPr>
              <a:lnSpc>
                <a:spcPct val="120000"/>
              </a:lnSpc>
            </a:pPr>
            <a:r>
              <a:rPr lang="en-US" altLang="zh-CN" sz="2400" dirty="0"/>
              <a:t>2008</a:t>
            </a:r>
            <a:r>
              <a:rPr lang="zh-CN" altLang="en-US" sz="2400" dirty="0"/>
              <a:t>年，对学术不端表示同情的科技工作者占总数的</a:t>
            </a:r>
            <a:r>
              <a:rPr lang="en-US" altLang="zh-CN" sz="2400" dirty="0"/>
              <a:t>31%</a:t>
            </a:r>
          </a:p>
          <a:p>
            <a:pPr>
              <a:lnSpc>
                <a:spcPct val="120000"/>
              </a:lnSpc>
            </a:pPr>
            <a:r>
              <a:rPr lang="en-US" altLang="zh-CN" sz="2400" dirty="0"/>
              <a:t>2013</a:t>
            </a:r>
            <a:r>
              <a:rPr lang="zh-CN" altLang="en-US" sz="2400" dirty="0"/>
              <a:t>年，这一比例降至</a:t>
            </a:r>
            <a:r>
              <a:rPr lang="en-US" altLang="zh-CN" sz="2400" dirty="0"/>
              <a:t>29%</a:t>
            </a:r>
          </a:p>
          <a:p>
            <a:pPr>
              <a:lnSpc>
                <a:spcPct val="120000"/>
              </a:lnSpc>
            </a:pPr>
            <a:r>
              <a:rPr lang="en-US" altLang="zh-CN" sz="2400" dirty="0"/>
              <a:t>2017</a:t>
            </a:r>
            <a:r>
              <a:rPr lang="zh-CN" altLang="en-US" sz="2400" dirty="0"/>
              <a:t>年再降至</a:t>
            </a:r>
            <a:r>
              <a:rPr lang="en-US" altLang="zh-CN" sz="2400" dirty="0"/>
              <a:t>18%</a:t>
            </a:r>
            <a:endParaRPr lang="zh-CN" altLang="en-US" sz="2400" dirty="0"/>
          </a:p>
        </p:txBody>
      </p:sp>
      <p:sp>
        <p:nvSpPr>
          <p:cNvPr id="7" name="内容占位符 2"/>
          <p:cNvSpPr txBox="1">
            <a:spLocks/>
          </p:cNvSpPr>
          <p:nvPr/>
        </p:nvSpPr>
        <p:spPr>
          <a:xfrm>
            <a:off x="355368" y="317482"/>
            <a:ext cx="11449743" cy="1299902"/>
          </a:xfrm>
          <a:prstGeom prst="rect">
            <a:avLst/>
          </a:prstGeom>
        </p:spPr>
        <p:txBody>
          <a:bodyPr vert="horz" lIns="91440" tIns="45720" rIns="91440" bIns="45720" rtlCol="0">
            <a:noAutofit/>
          </a:bodyPr>
          <a:lstStyle>
            <a:defPPr>
              <a:defRPr lang="zh-CN"/>
            </a:defPPr>
            <a:lvl1pPr marL="228600" indent="-228600">
              <a:lnSpc>
                <a:spcPct val="120000"/>
              </a:lnSpc>
              <a:spcBef>
                <a:spcPts val="1000"/>
              </a:spcBef>
              <a:buFont typeface="Arial" panose="020B0604020202020204" pitchFamily="34" charset="0"/>
              <a:buChar char="•"/>
              <a:defRPr sz="3600" b="1" baseline="0">
                <a:solidFill>
                  <a:srgbClr val="92D050"/>
                </a:solidFill>
                <a:latin typeface="宋体" panose="02010600030101010101" pitchFamily="2" charset="-122"/>
                <a:ea typeface="宋体" panose="02010600030101010101" pitchFamily="2" charset="-122"/>
              </a:defRPr>
            </a:lvl1pPr>
            <a:lvl2pPr marL="685800" indent="-228600">
              <a:lnSpc>
                <a:spcPct val="100000"/>
              </a:lnSpc>
              <a:spcBef>
                <a:spcPts val="500"/>
              </a:spcBef>
              <a:buFont typeface="Arial" panose="020B0604020202020204" pitchFamily="34" charset="0"/>
              <a:buChar char="•"/>
              <a:defRPr sz="2800" baseline="0">
                <a:solidFill>
                  <a:schemeClr val="accent1">
                    <a:lumMod val="40000"/>
                    <a:lumOff val="60000"/>
                  </a:schemeClr>
                </a:solidFill>
                <a:ea typeface="黑体" panose="02010609060101010101" pitchFamily="49" charset="-122"/>
              </a:defRPr>
            </a:lvl2pPr>
            <a:lvl3pPr marL="1143000" indent="-228600">
              <a:lnSpc>
                <a:spcPct val="100000"/>
              </a:lnSpc>
              <a:spcBef>
                <a:spcPts val="500"/>
              </a:spcBef>
              <a:buFont typeface="Arial" panose="020B0604020202020204" pitchFamily="34" charset="0"/>
              <a:buChar char="•"/>
              <a:defRPr sz="2400" b="1">
                <a:solidFill>
                  <a:schemeClr val="accent1">
                    <a:lumMod val="40000"/>
                    <a:lumOff val="60000"/>
                  </a:schemeClr>
                </a:solidFill>
              </a:defRPr>
            </a:lvl3pPr>
            <a:lvl4pPr marL="1600200" indent="-228600">
              <a:lnSpc>
                <a:spcPct val="90000"/>
              </a:lnSpc>
              <a:spcBef>
                <a:spcPts val="500"/>
              </a:spcBef>
              <a:buFont typeface="Arial" panose="020B0604020202020204" pitchFamily="34" charset="0"/>
              <a:buChar char="•"/>
              <a:defRPr sz="2000">
                <a:solidFill>
                  <a:schemeClr val="accent1">
                    <a:lumMod val="40000"/>
                    <a:lumOff val="60000"/>
                  </a:schemeClr>
                </a:solidFill>
              </a:defRPr>
            </a:lvl4pPr>
            <a:lvl5pPr marL="2057400" indent="-228600">
              <a:lnSpc>
                <a:spcPct val="90000"/>
              </a:lnSpc>
              <a:spcBef>
                <a:spcPts val="500"/>
              </a:spcBef>
              <a:buFont typeface="Arial" panose="020B0604020202020204" pitchFamily="34" charset="0"/>
              <a:buChar char="•"/>
              <a:defRPr sz="2000">
                <a:solidFill>
                  <a:schemeClr val="accent1">
                    <a:lumMod val="40000"/>
                    <a:lumOff val="60000"/>
                  </a:schemeClr>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CN" altLang="en-US" dirty="0"/>
              <a:t>仍有部分科技工作者对学术不端行为持宽容态度，但比例逐年减少</a:t>
            </a:r>
            <a:endParaRPr lang="en-US" altLang="zh-CN" dirty="0"/>
          </a:p>
        </p:txBody>
      </p:sp>
      <p:graphicFrame>
        <p:nvGraphicFramePr>
          <p:cNvPr id="12" name="图表 11"/>
          <p:cNvGraphicFramePr>
            <a:graphicFrameLocks/>
          </p:cNvGraphicFramePr>
          <p:nvPr>
            <p:extLst>
              <p:ext uri="{D42A27DB-BD31-4B8C-83A1-F6EECF244321}">
                <p14:modId xmlns:p14="http://schemas.microsoft.com/office/powerpoint/2010/main" val="3133948707"/>
              </p:ext>
            </p:extLst>
          </p:nvPr>
        </p:nvGraphicFramePr>
        <p:xfrm>
          <a:off x="661261" y="1515448"/>
          <a:ext cx="5582582" cy="2726688"/>
        </p:xfrm>
        <a:graphic>
          <a:graphicData uri="http://schemas.openxmlformats.org/drawingml/2006/chart">
            <c:chart xmlns:c="http://schemas.openxmlformats.org/drawingml/2006/chart" xmlns:r="http://schemas.openxmlformats.org/officeDocument/2006/relationships" r:id="rId3"/>
          </a:graphicData>
        </a:graphic>
      </p:graphicFrame>
      <p:pic>
        <p:nvPicPr>
          <p:cNvPr id="4" name="图片 3">
            <a:extLst>
              <a:ext uri="{FF2B5EF4-FFF2-40B4-BE49-F238E27FC236}">
                <a16:creationId xmlns="" xmlns:a16="http://schemas.microsoft.com/office/drawing/2014/main" id="{79A03906-D9ED-493E-A3F6-80621655C64A}"/>
              </a:ext>
            </a:extLst>
          </p:cNvPr>
          <p:cNvPicPr>
            <a:picLocks noChangeAspect="1"/>
          </p:cNvPicPr>
          <p:nvPr/>
        </p:nvPicPr>
        <p:blipFill>
          <a:blip r:embed="rId4"/>
          <a:stretch>
            <a:fillRect/>
          </a:stretch>
        </p:blipFill>
        <p:spPr>
          <a:xfrm>
            <a:off x="3623453" y="4141847"/>
            <a:ext cx="4143709" cy="2478761"/>
          </a:xfrm>
          <a:prstGeom prst="rect">
            <a:avLst/>
          </a:prstGeom>
        </p:spPr>
      </p:pic>
      <p:pic>
        <p:nvPicPr>
          <p:cNvPr id="2" name="图片 1">
            <a:extLst>
              <a:ext uri="{FF2B5EF4-FFF2-40B4-BE49-F238E27FC236}">
                <a16:creationId xmlns="" xmlns:a16="http://schemas.microsoft.com/office/drawing/2014/main" id="{F6B6BCFE-B320-4F89-836B-7727457D91EA}"/>
              </a:ext>
            </a:extLst>
          </p:cNvPr>
          <p:cNvPicPr>
            <a:picLocks noChangeAspect="1"/>
          </p:cNvPicPr>
          <p:nvPr/>
        </p:nvPicPr>
        <p:blipFill>
          <a:blip r:embed="rId5"/>
          <a:stretch>
            <a:fillRect/>
          </a:stretch>
        </p:blipFill>
        <p:spPr>
          <a:xfrm>
            <a:off x="293821" y="4141847"/>
            <a:ext cx="3803051" cy="2162238"/>
          </a:xfrm>
          <a:prstGeom prst="rect">
            <a:avLst/>
          </a:prstGeom>
        </p:spPr>
      </p:pic>
      <p:sp>
        <p:nvSpPr>
          <p:cNvPr id="10" name="文本框 9">
            <a:extLst>
              <a:ext uri="{FF2B5EF4-FFF2-40B4-BE49-F238E27FC236}">
                <a16:creationId xmlns="" xmlns:a16="http://schemas.microsoft.com/office/drawing/2014/main" id="{DF2A632A-0ED0-4E6F-B7F9-A20454082C84}"/>
              </a:ext>
            </a:extLst>
          </p:cNvPr>
          <p:cNvSpPr txBox="1"/>
          <p:nvPr/>
        </p:nvSpPr>
        <p:spPr>
          <a:xfrm>
            <a:off x="1946030" y="5332840"/>
            <a:ext cx="7760677" cy="646331"/>
          </a:xfrm>
          <a:prstGeom prst="rect">
            <a:avLst/>
          </a:prstGeom>
          <a:noFill/>
        </p:spPr>
        <p:txBody>
          <a:bodyPr wrap="square" rtlCol="0">
            <a:spAutoFit/>
          </a:bodyPr>
          <a:lstStyle/>
          <a:p>
            <a:r>
              <a:rPr lang="en-US" altLang="zh-CN" b="1" dirty="0">
                <a:latin typeface="黑体" panose="02010609060101010101" pitchFamily="49" charset="-122"/>
                <a:ea typeface="黑体" panose="02010609060101010101" pitchFamily="49" charset="-122"/>
              </a:rPr>
              <a:t>2008</a:t>
            </a:r>
            <a:r>
              <a:rPr lang="zh-CN" altLang="en-US" b="1" dirty="0">
                <a:latin typeface="黑体" panose="02010609060101010101" pitchFamily="49" charset="-122"/>
                <a:ea typeface="黑体" panose="02010609060101010101" pitchFamily="49" charset="-122"/>
              </a:rPr>
              <a:t>年，高校教师中同情学术不端者的比例高于其他类型的科技工作者，</a:t>
            </a:r>
            <a:r>
              <a:rPr lang="en-US" altLang="zh-CN" b="1" dirty="0">
                <a:latin typeface="黑体" panose="02010609060101010101" pitchFamily="49" charset="-122"/>
                <a:ea typeface="黑体" panose="02010609060101010101" pitchFamily="49" charset="-122"/>
              </a:rPr>
              <a:t>2017</a:t>
            </a:r>
            <a:r>
              <a:rPr lang="zh-CN" altLang="en-US" b="1" dirty="0">
                <a:latin typeface="黑体" panose="02010609060101010101" pitchFamily="49" charset="-122"/>
                <a:ea typeface="黑体" panose="02010609060101010101" pitchFamily="49" charset="-122"/>
              </a:rPr>
              <a:t>年比例有所下降，但仍高于院所和企业的比例</a:t>
            </a:r>
          </a:p>
        </p:txBody>
      </p:sp>
      <p:sp>
        <p:nvSpPr>
          <p:cNvPr id="14" name="文本框 13">
            <a:extLst>
              <a:ext uri="{FF2B5EF4-FFF2-40B4-BE49-F238E27FC236}">
                <a16:creationId xmlns="" xmlns:a16="http://schemas.microsoft.com/office/drawing/2014/main" id="{4304A859-85A3-4D6D-A3CA-B58D08E38EEB}"/>
              </a:ext>
            </a:extLst>
          </p:cNvPr>
          <p:cNvSpPr txBox="1"/>
          <p:nvPr/>
        </p:nvSpPr>
        <p:spPr>
          <a:xfrm>
            <a:off x="93718" y="6386629"/>
            <a:ext cx="7332786" cy="307777"/>
          </a:xfrm>
          <a:prstGeom prst="rect">
            <a:avLst/>
          </a:prstGeom>
          <a:noFill/>
        </p:spPr>
        <p:txBody>
          <a:bodyPr wrap="square" rtlCol="0">
            <a:spAutoFit/>
          </a:bodyPr>
          <a:lstStyle/>
          <a:p>
            <a:r>
              <a:rPr lang="zh-CN" altLang="en-US" sz="1400" dirty="0">
                <a:solidFill>
                  <a:schemeClr val="bg1"/>
                </a:solidFill>
              </a:rPr>
              <a:t>数据来源：三次全国科技 工作者状况调查</a:t>
            </a:r>
            <a:endParaRPr lang="zh-CN" altLang="en-US" sz="1400" b="1" dirty="0">
              <a:solidFill>
                <a:schemeClr val="bg1"/>
              </a:solidFill>
            </a:endParaRPr>
          </a:p>
        </p:txBody>
      </p:sp>
    </p:spTree>
    <p:extLst>
      <p:ext uri="{BB962C8B-B14F-4D97-AF65-F5344CB8AC3E}">
        <p14:creationId xmlns:p14="http://schemas.microsoft.com/office/powerpoint/2010/main" val="273375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 calcmode="lin" valueType="num">
                                      <p:cBhvr additive="base">
                                        <p:cTn id="1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 calcmode="lin" valueType="num">
                                      <p:cBhvr additive="base">
                                        <p:cTn id="2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additive="base">
                                        <p:cTn id="29" dur="500" fill="hold"/>
                                        <p:tgtEl>
                                          <p:spTgt spid="2"/>
                                        </p:tgtEl>
                                        <p:attrNameLst>
                                          <p:attrName>ppt_x</p:attrName>
                                        </p:attrNameLst>
                                      </p:cBhvr>
                                      <p:tavLst>
                                        <p:tav tm="0">
                                          <p:val>
                                            <p:strVal val="#ppt_x"/>
                                          </p:val>
                                        </p:tav>
                                        <p:tav tm="100000">
                                          <p:val>
                                            <p:strVal val="#ppt_x"/>
                                          </p:val>
                                        </p:tav>
                                      </p:tavLst>
                                    </p:anim>
                                    <p:anim calcmode="lin" valueType="num">
                                      <p:cBhvr additive="base">
                                        <p:cTn id="3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 calcmode="lin" valueType="num">
                                      <p:cBhvr additive="base">
                                        <p:cTn id="35" dur="500" fill="hold"/>
                                        <p:tgtEl>
                                          <p:spTgt spid="4"/>
                                        </p:tgtEl>
                                        <p:attrNameLst>
                                          <p:attrName>ppt_x</p:attrName>
                                        </p:attrNameLst>
                                      </p:cBhvr>
                                      <p:tavLst>
                                        <p:tav tm="0">
                                          <p:val>
                                            <p:strVal val="#ppt_x"/>
                                          </p:val>
                                        </p:tav>
                                        <p:tav tm="100000">
                                          <p:val>
                                            <p:strVal val="#ppt_x"/>
                                          </p:val>
                                        </p:tav>
                                      </p:tavLst>
                                    </p:anim>
                                    <p:anim calcmode="lin" valueType="num">
                                      <p:cBhvr additive="base">
                                        <p:cTn id="3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5"/>
                                        </p:tgtEl>
                                        <p:attrNameLst>
                                          <p:attrName>style.visibility</p:attrName>
                                        </p:attrNameLst>
                                      </p:cBhvr>
                                      <p:to>
                                        <p:strVal val="visible"/>
                                      </p:to>
                                    </p:set>
                                    <p:anim calcmode="lin" valueType="num">
                                      <p:cBhvr additive="base">
                                        <p:cTn id="41" dur="500" fill="hold"/>
                                        <p:tgtEl>
                                          <p:spTgt spid="5"/>
                                        </p:tgtEl>
                                        <p:attrNameLst>
                                          <p:attrName>ppt_x</p:attrName>
                                        </p:attrNameLst>
                                      </p:cBhvr>
                                      <p:tavLst>
                                        <p:tav tm="0">
                                          <p:val>
                                            <p:strVal val="#ppt_x"/>
                                          </p:val>
                                        </p:tav>
                                        <p:tav tm="100000">
                                          <p:val>
                                            <p:strVal val="#ppt_x"/>
                                          </p:val>
                                        </p:tav>
                                      </p:tavLst>
                                    </p:anim>
                                    <p:anim calcmode="lin" valueType="num">
                                      <p:cBhvr additive="base">
                                        <p:cTn id="4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 calcmode="lin" valueType="num">
                                      <p:cBhvr additive="base">
                                        <p:cTn id="47" dur="500" fill="hold"/>
                                        <p:tgtEl>
                                          <p:spTgt spid="10"/>
                                        </p:tgtEl>
                                        <p:attrNameLst>
                                          <p:attrName>ppt_x</p:attrName>
                                        </p:attrNameLst>
                                      </p:cBhvr>
                                      <p:tavLst>
                                        <p:tav tm="0">
                                          <p:val>
                                            <p:strVal val="#ppt_x"/>
                                          </p:val>
                                        </p:tav>
                                        <p:tav tm="100000">
                                          <p:val>
                                            <p:strVal val="#ppt_x"/>
                                          </p:val>
                                        </p:tav>
                                      </p:tavLst>
                                    </p:anim>
                                    <p:anim calcmode="lin" valueType="num">
                                      <p:cBhvr additive="base">
                                        <p:cTn id="4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Graphic spid="12" grpId="0">
        <p:bldAsOne/>
      </p:bldGraphic>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418493" y="372091"/>
            <a:ext cx="9144000" cy="2387600"/>
          </a:xfrm>
        </p:spPr>
        <p:txBody>
          <a:bodyPr>
            <a:normAutofit/>
          </a:bodyPr>
          <a:lstStyle/>
          <a:p>
            <a:r>
              <a:rPr lang="zh-CN" altLang="en-US" sz="5400" b="1" dirty="0">
                <a:latin typeface="楷体" panose="02010609060101010101" pitchFamily="49" charset="-122"/>
                <a:ea typeface="楷体" panose="02010609060101010101" pitchFamily="49" charset="-122"/>
              </a:rPr>
              <a:t>科研诚信与学术不端的定义</a:t>
            </a:r>
          </a:p>
        </p:txBody>
      </p:sp>
    </p:spTree>
    <p:extLst>
      <p:ext uri="{BB962C8B-B14F-4D97-AF65-F5344CB8AC3E}">
        <p14:creationId xmlns:p14="http://schemas.microsoft.com/office/powerpoint/2010/main" val="35126575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a:extLst>
              <a:ext uri="{FF2B5EF4-FFF2-40B4-BE49-F238E27FC236}">
                <a16:creationId xmlns="" xmlns:a16="http://schemas.microsoft.com/office/drawing/2014/main" id="{6201F160-29FC-44A9-BE8C-C99E1E2F3812}"/>
              </a:ext>
            </a:extLst>
          </p:cNvPr>
          <p:cNvPicPr>
            <a:picLocks noChangeAspect="1"/>
          </p:cNvPicPr>
          <p:nvPr/>
        </p:nvPicPr>
        <p:blipFill>
          <a:blip r:embed="rId2"/>
          <a:stretch>
            <a:fillRect/>
          </a:stretch>
        </p:blipFill>
        <p:spPr>
          <a:xfrm>
            <a:off x="7574594" y="3909467"/>
            <a:ext cx="4390555" cy="2493129"/>
          </a:xfrm>
          <a:prstGeom prst="rect">
            <a:avLst/>
          </a:prstGeom>
        </p:spPr>
      </p:pic>
      <p:sp>
        <p:nvSpPr>
          <p:cNvPr id="4" name="内容占位符 2">
            <a:extLst>
              <a:ext uri="{FF2B5EF4-FFF2-40B4-BE49-F238E27FC236}">
                <a16:creationId xmlns="" xmlns:a16="http://schemas.microsoft.com/office/drawing/2014/main" id="{BDD97005-A485-4168-942C-22881B791108}"/>
              </a:ext>
            </a:extLst>
          </p:cNvPr>
          <p:cNvSpPr txBox="1">
            <a:spLocks/>
          </p:cNvSpPr>
          <p:nvPr/>
        </p:nvSpPr>
        <p:spPr>
          <a:xfrm>
            <a:off x="665107" y="1082723"/>
            <a:ext cx="4822768" cy="1246391"/>
          </a:xfrm>
          <a:prstGeom prst="rect">
            <a:avLst/>
          </a:prstGeom>
        </p:spPr>
        <p:txBody>
          <a:bodyPr vert="horz" lIns="91440" tIns="45720" rIns="91440" bIns="45720" rtlCol="0">
            <a:noAutofit/>
          </a:bodyPr>
          <a:lstStyle>
            <a:lvl1pPr marL="228600" indent="-228600">
              <a:lnSpc>
                <a:spcPct val="120000"/>
              </a:lnSpc>
              <a:spcBef>
                <a:spcPts val="1000"/>
              </a:spcBef>
              <a:buFont typeface="Arial" panose="020B0604020202020204" pitchFamily="34" charset="0"/>
              <a:buChar char="•"/>
              <a:defRPr sz="2400" baseline="0">
                <a:solidFill>
                  <a:schemeClr val="accent1">
                    <a:lumMod val="40000"/>
                    <a:lumOff val="60000"/>
                  </a:schemeClr>
                </a:solidFill>
                <a:ea typeface="黑体" panose="02010609060101010101" pitchFamily="49" charset="-122"/>
              </a:defRPr>
            </a:lvl1pPr>
            <a:lvl2pPr marL="685800" indent="-228600">
              <a:lnSpc>
                <a:spcPct val="100000"/>
              </a:lnSpc>
              <a:spcBef>
                <a:spcPts val="500"/>
              </a:spcBef>
              <a:buFont typeface="Arial" panose="020B0604020202020204" pitchFamily="34" charset="0"/>
              <a:buChar char="•"/>
              <a:defRPr sz="2800" baseline="0">
                <a:solidFill>
                  <a:schemeClr val="accent1">
                    <a:lumMod val="40000"/>
                    <a:lumOff val="60000"/>
                  </a:schemeClr>
                </a:solidFill>
                <a:ea typeface="黑体" panose="02010609060101010101" pitchFamily="49" charset="-122"/>
              </a:defRPr>
            </a:lvl2pPr>
            <a:lvl3pPr marL="1143000" indent="-228600">
              <a:lnSpc>
                <a:spcPct val="100000"/>
              </a:lnSpc>
              <a:spcBef>
                <a:spcPts val="500"/>
              </a:spcBef>
              <a:buFont typeface="Arial" panose="020B0604020202020204" pitchFamily="34" charset="0"/>
              <a:buChar char="•"/>
              <a:defRPr sz="2400" b="1">
                <a:solidFill>
                  <a:schemeClr val="accent1">
                    <a:lumMod val="40000"/>
                    <a:lumOff val="60000"/>
                  </a:schemeClr>
                </a:solidFill>
              </a:defRPr>
            </a:lvl3pPr>
            <a:lvl4pPr marL="1600200" indent="-228600">
              <a:lnSpc>
                <a:spcPct val="90000"/>
              </a:lnSpc>
              <a:spcBef>
                <a:spcPts val="500"/>
              </a:spcBef>
              <a:buFont typeface="Arial" panose="020B0604020202020204" pitchFamily="34" charset="0"/>
              <a:buChar char="•"/>
              <a:defRPr sz="2000">
                <a:solidFill>
                  <a:schemeClr val="accent1">
                    <a:lumMod val="40000"/>
                    <a:lumOff val="60000"/>
                  </a:schemeClr>
                </a:solidFill>
              </a:defRPr>
            </a:lvl4pPr>
            <a:lvl5pPr marL="2057400" indent="-228600">
              <a:lnSpc>
                <a:spcPct val="90000"/>
              </a:lnSpc>
              <a:spcBef>
                <a:spcPts val="500"/>
              </a:spcBef>
              <a:buFont typeface="Arial" panose="020B0604020202020204" pitchFamily="34" charset="0"/>
              <a:buChar char="•"/>
              <a:defRPr sz="2000">
                <a:solidFill>
                  <a:schemeClr val="accent1">
                    <a:lumMod val="40000"/>
                    <a:lumOff val="60000"/>
                  </a:schemeClr>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zh-CN" dirty="0">
                <a:solidFill>
                  <a:schemeClr val="accent1">
                    <a:lumMod val="20000"/>
                    <a:lumOff val="80000"/>
                  </a:schemeClr>
                </a:solidFill>
              </a:rPr>
              <a:t>2008</a:t>
            </a:r>
            <a:r>
              <a:rPr lang="zh-CN" altLang="en-US" dirty="0">
                <a:solidFill>
                  <a:schemeClr val="accent1">
                    <a:lumMod val="20000"/>
                    <a:lumOff val="80000"/>
                  </a:schemeClr>
                </a:solidFill>
              </a:rPr>
              <a:t>年，有</a:t>
            </a:r>
            <a:r>
              <a:rPr lang="en-US" altLang="zh-CN" dirty="0">
                <a:solidFill>
                  <a:schemeClr val="accent1">
                    <a:lumMod val="20000"/>
                    <a:lumOff val="80000"/>
                  </a:schemeClr>
                </a:solidFill>
              </a:rPr>
              <a:t>20%</a:t>
            </a:r>
            <a:r>
              <a:rPr lang="zh-CN" altLang="en-US" dirty="0">
                <a:solidFill>
                  <a:schemeClr val="accent1">
                    <a:lumMod val="20000"/>
                    <a:lumOff val="80000"/>
                  </a:schemeClr>
                </a:solidFill>
              </a:rPr>
              <a:t>的科技工作者认为学术不端可以原谅</a:t>
            </a:r>
            <a:endParaRPr lang="en-US" altLang="zh-CN" dirty="0">
              <a:solidFill>
                <a:schemeClr val="accent1">
                  <a:lumMod val="20000"/>
                  <a:lumOff val="80000"/>
                </a:schemeClr>
              </a:solidFill>
            </a:endParaRPr>
          </a:p>
          <a:p>
            <a:r>
              <a:rPr lang="en-US" altLang="zh-CN" dirty="0">
                <a:solidFill>
                  <a:schemeClr val="accent1">
                    <a:lumMod val="20000"/>
                    <a:lumOff val="80000"/>
                  </a:schemeClr>
                </a:solidFill>
              </a:rPr>
              <a:t>2013</a:t>
            </a:r>
            <a:r>
              <a:rPr lang="zh-CN" altLang="en-US" dirty="0">
                <a:solidFill>
                  <a:schemeClr val="accent1">
                    <a:lumMod val="20000"/>
                    <a:lumOff val="80000"/>
                  </a:schemeClr>
                </a:solidFill>
              </a:rPr>
              <a:t>年，这一比例达到</a:t>
            </a:r>
            <a:r>
              <a:rPr lang="en-US" altLang="zh-CN" dirty="0">
                <a:solidFill>
                  <a:schemeClr val="accent1">
                    <a:lumMod val="20000"/>
                    <a:lumOff val="80000"/>
                  </a:schemeClr>
                </a:solidFill>
              </a:rPr>
              <a:t>21%</a:t>
            </a:r>
          </a:p>
          <a:p>
            <a:r>
              <a:rPr lang="en-US" altLang="zh-CN" dirty="0">
                <a:solidFill>
                  <a:schemeClr val="accent1">
                    <a:lumMod val="20000"/>
                    <a:lumOff val="80000"/>
                  </a:schemeClr>
                </a:solidFill>
              </a:rPr>
              <a:t>2017</a:t>
            </a:r>
            <a:r>
              <a:rPr lang="zh-CN" altLang="en-US" dirty="0">
                <a:solidFill>
                  <a:schemeClr val="accent1">
                    <a:lumMod val="20000"/>
                    <a:lumOff val="80000"/>
                  </a:schemeClr>
                </a:solidFill>
              </a:rPr>
              <a:t>年下降至</a:t>
            </a:r>
            <a:r>
              <a:rPr lang="en-US" altLang="zh-CN" dirty="0">
                <a:solidFill>
                  <a:schemeClr val="accent1">
                    <a:lumMod val="20000"/>
                    <a:lumOff val="80000"/>
                  </a:schemeClr>
                </a:solidFill>
              </a:rPr>
              <a:t>14%</a:t>
            </a:r>
          </a:p>
          <a:p>
            <a:endParaRPr lang="zh-CN" altLang="en-US" dirty="0">
              <a:solidFill>
                <a:schemeClr val="accent1">
                  <a:lumMod val="20000"/>
                  <a:lumOff val="80000"/>
                </a:schemeClr>
              </a:solidFill>
            </a:endParaRPr>
          </a:p>
        </p:txBody>
      </p:sp>
      <p:graphicFrame>
        <p:nvGraphicFramePr>
          <p:cNvPr id="5" name="图表 4">
            <a:extLst>
              <a:ext uri="{FF2B5EF4-FFF2-40B4-BE49-F238E27FC236}">
                <a16:creationId xmlns="" xmlns:a16="http://schemas.microsoft.com/office/drawing/2014/main" id="{963FB035-2646-4FF4-880C-7A5349E09731}"/>
              </a:ext>
            </a:extLst>
          </p:cNvPr>
          <p:cNvGraphicFramePr>
            <a:graphicFrameLocks/>
          </p:cNvGraphicFramePr>
          <p:nvPr>
            <p:extLst>
              <p:ext uri="{D42A27DB-BD31-4B8C-83A1-F6EECF244321}">
                <p14:modId xmlns:p14="http://schemas.microsoft.com/office/powerpoint/2010/main" val="2414856802"/>
              </p:ext>
            </p:extLst>
          </p:nvPr>
        </p:nvGraphicFramePr>
        <p:xfrm>
          <a:off x="5600700" y="892149"/>
          <a:ext cx="5671216" cy="2873930"/>
        </p:xfrm>
        <a:graphic>
          <a:graphicData uri="http://schemas.openxmlformats.org/drawingml/2006/chart">
            <c:chart xmlns:c="http://schemas.openxmlformats.org/drawingml/2006/chart" xmlns:r="http://schemas.openxmlformats.org/officeDocument/2006/relationships" r:id="rId3"/>
          </a:graphicData>
        </a:graphic>
      </p:graphicFrame>
      <p:pic>
        <p:nvPicPr>
          <p:cNvPr id="7" name="图片 6">
            <a:extLst>
              <a:ext uri="{FF2B5EF4-FFF2-40B4-BE49-F238E27FC236}">
                <a16:creationId xmlns="" xmlns:a16="http://schemas.microsoft.com/office/drawing/2014/main" id="{31F331DD-16BB-4DEB-B23D-77CB342C0018}"/>
              </a:ext>
            </a:extLst>
          </p:cNvPr>
          <p:cNvPicPr>
            <a:picLocks noChangeAspect="1"/>
          </p:cNvPicPr>
          <p:nvPr/>
        </p:nvPicPr>
        <p:blipFill>
          <a:blip r:embed="rId4"/>
          <a:stretch>
            <a:fillRect/>
          </a:stretch>
        </p:blipFill>
        <p:spPr>
          <a:xfrm>
            <a:off x="3401162" y="3909467"/>
            <a:ext cx="4557451" cy="2497547"/>
          </a:xfrm>
          <a:prstGeom prst="rect">
            <a:avLst/>
          </a:prstGeom>
        </p:spPr>
      </p:pic>
      <p:pic>
        <p:nvPicPr>
          <p:cNvPr id="6" name="图片 5">
            <a:extLst>
              <a:ext uri="{FF2B5EF4-FFF2-40B4-BE49-F238E27FC236}">
                <a16:creationId xmlns="" xmlns:a16="http://schemas.microsoft.com/office/drawing/2014/main" id="{81D94429-EF70-4D86-AFBE-8E02A48EA760}"/>
              </a:ext>
            </a:extLst>
          </p:cNvPr>
          <p:cNvPicPr>
            <a:picLocks noChangeAspect="1"/>
          </p:cNvPicPr>
          <p:nvPr/>
        </p:nvPicPr>
        <p:blipFill>
          <a:blip r:embed="rId5"/>
          <a:stretch>
            <a:fillRect/>
          </a:stretch>
        </p:blipFill>
        <p:spPr>
          <a:xfrm>
            <a:off x="156511" y="3909469"/>
            <a:ext cx="3912865" cy="2221878"/>
          </a:xfrm>
          <a:prstGeom prst="rect">
            <a:avLst/>
          </a:prstGeom>
        </p:spPr>
      </p:pic>
      <p:sp>
        <p:nvSpPr>
          <p:cNvPr id="9" name="文本框 8">
            <a:extLst>
              <a:ext uri="{FF2B5EF4-FFF2-40B4-BE49-F238E27FC236}">
                <a16:creationId xmlns="" xmlns:a16="http://schemas.microsoft.com/office/drawing/2014/main" id="{53FC8565-6EAA-4E63-A124-2247B560C98E}"/>
              </a:ext>
            </a:extLst>
          </p:cNvPr>
          <p:cNvSpPr txBox="1"/>
          <p:nvPr/>
        </p:nvSpPr>
        <p:spPr>
          <a:xfrm>
            <a:off x="1799548" y="5245591"/>
            <a:ext cx="8100590" cy="646331"/>
          </a:xfrm>
          <a:prstGeom prst="rect">
            <a:avLst/>
          </a:prstGeom>
          <a:noFill/>
        </p:spPr>
        <p:txBody>
          <a:bodyPr wrap="square" rtlCol="0">
            <a:spAutoFit/>
          </a:bodyPr>
          <a:lstStyle/>
          <a:p>
            <a:r>
              <a:rPr lang="en-US" altLang="zh-CN" b="1" dirty="0">
                <a:latin typeface="黑体" panose="02010609060101010101" pitchFamily="49" charset="-122"/>
                <a:ea typeface="黑体" panose="02010609060101010101" pitchFamily="49" charset="-122"/>
              </a:rPr>
              <a:t>2008</a:t>
            </a:r>
            <a:r>
              <a:rPr lang="zh-CN" altLang="en-US" b="1" dirty="0">
                <a:latin typeface="黑体" panose="02010609060101010101" pitchFamily="49" charset="-122"/>
                <a:ea typeface="黑体" panose="02010609060101010101" pitchFamily="49" charset="-122"/>
              </a:rPr>
              <a:t>年，高校教师中原谅学术不端者的比例明显高于其他类型的科技工作者，但此后这一比例呈持续下降态势，到</a:t>
            </a:r>
            <a:r>
              <a:rPr lang="en-US" altLang="zh-CN" b="1" dirty="0">
                <a:latin typeface="黑体" panose="02010609060101010101" pitchFamily="49" charset="-122"/>
                <a:ea typeface="黑体" panose="02010609060101010101" pitchFamily="49" charset="-122"/>
              </a:rPr>
              <a:t>2017</a:t>
            </a:r>
            <a:r>
              <a:rPr lang="zh-CN" altLang="en-US" b="1" dirty="0">
                <a:latin typeface="黑体" panose="02010609060101010101" pitchFamily="49" charset="-122"/>
                <a:ea typeface="黑体" panose="02010609060101010101" pitchFamily="49" charset="-122"/>
              </a:rPr>
              <a:t>年已经低于院所和医疗机构比例</a:t>
            </a:r>
          </a:p>
        </p:txBody>
      </p:sp>
      <p:sp>
        <p:nvSpPr>
          <p:cNvPr id="10" name="文本框 9">
            <a:extLst>
              <a:ext uri="{FF2B5EF4-FFF2-40B4-BE49-F238E27FC236}">
                <a16:creationId xmlns="" xmlns:a16="http://schemas.microsoft.com/office/drawing/2014/main" id="{E02CB06E-FC05-47D1-9771-3C7F5E138802}"/>
              </a:ext>
            </a:extLst>
          </p:cNvPr>
          <p:cNvSpPr txBox="1"/>
          <p:nvPr/>
        </p:nvSpPr>
        <p:spPr>
          <a:xfrm>
            <a:off x="71377" y="6390959"/>
            <a:ext cx="7332786" cy="307777"/>
          </a:xfrm>
          <a:prstGeom prst="rect">
            <a:avLst/>
          </a:prstGeom>
          <a:noFill/>
        </p:spPr>
        <p:txBody>
          <a:bodyPr wrap="square" rtlCol="0">
            <a:spAutoFit/>
          </a:bodyPr>
          <a:lstStyle/>
          <a:p>
            <a:r>
              <a:rPr lang="zh-CN" altLang="en-US" sz="1400" dirty="0">
                <a:solidFill>
                  <a:schemeClr val="bg1"/>
                </a:solidFill>
              </a:rPr>
              <a:t>数据来源：三次全国科技 工作者状况调查</a:t>
            </a:r>
            <a:endParaRPr lang="zh-CN" altLang="en-US" sz="1400" b="1" dirty="0">
              <a:solidFill>
                <a:schemeClr val="bg1"/>
              </a:solidFill>
            </a:endParaRPr>
          </a:p>
        </p:txBody>
      </p:sp>
    </p:spTree>
    <p:extLst>
      <p:ext uri="{BB962C8B-B14F-4D97-AF65-F5344CB8AC3E}">
        <p14:creationId xmlns:p14="http://schemas.microsoft.com/office/powerpoint/2010/main" val="3199921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1000"/>
                                        <p:tgtEl>
                                          <p:spTgt spid="7"/>
                                        </p:tgtEl>
                                      </p:cBhvr>
                                    </p:animEffect>
                                    <p:anim calcmode="lin" valueType="num">
                                      <p:cBhvr>
                                        <p:cTn id="27" dur="1000" fill="hold"/>
                                        <p:tgtEl>
                                          <p:spTgt spid="7"/>
                                        </p:tgtEl>
                                        <p:attrNameLst>
                                          <p:attrName>ppt_x</p:attrName>
                                        </p:attrNameLst>
                                      </p:cBhvr>
                                      <p:tavLst>
                                        <p:tav tm="0">
                                          <p:val>
                                            <p:strVal val="#ppt_x"/>
                                          </p:val>
                                        </p:tav>
                                        <p:tav tm="100000">
                                          <p:val>
                                            <p:strVal val="#ppt_x"/>
                                          </p:val>
                                        </p:tav>
                                      </p:tavLst>
                                    </p:anim>
                                    <p:anim calcmode="lin" valueType="num">
                                      <p:cBhvr>
                                        <p:cTn id="28"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 calcmode="lin" valueType="num">
                                      <p:cBhvr additive="base">
                                        <p:cTn id="40" dur="500" fill="hold"/>
                                        <p:tgtEl>
                                          <p:spTgt spid="9"/>
                                        </p:tgtEl>
                                        <p:attrNameLst>
                                          <p:attrName>ppt_x</p:attrName>
                                        </p:attrNameLst>
                                      </p:cBhvr>
                                      <p:tavLst>
                                        <p:tav tm="0">
                                          <p:val>
                                            <p:strVal val="#ppt_x"/>
                                          </p:val>
                                        </p:tav>
                                        <p:tav tm="100000">
                                          <p:val>
                                            <p:strVal val="#ppt_x"/>
                                          </p:val>
                                        </p:tav>
                                      </p:tavLst>
                                    </p:anim>
                                    <p:anim calcmode="lin" valueType="num">
                                      <p:cBhvr additive="base">
                                        <p:cTn id="4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5" grpId="0">
        <p:bldAsOne/>
      </p:bldGraphic>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1"/>
          </p:nvPr>
        </p:nvSpPr>
        <p:spPr>
          <a:xfrm>
            <a:off x="148589" y="4800601"/>
            <a:ext cx="5931649" cy="1531620"/>
          </a:xfrm>
        </p:spPr>
        <p:txBody>
          <a:bodyPr vert="horz" lIns="91440" tIns="45720" rIns="91440" bIns="45720" rtlCol="0">
            <a:noAutofit/>
          </a:bodyPr>
          <a:lstStyle/>
          <a:p>
            <a:pPr>
              <a:lnSpc>
                <a:spcPct val="120000"/>
              </a:lnSpc>
            </a:pPr>
            <a:r>
              <a:rPr lang="en-US" altLang="zh-CN" sz="2400" dirty="0"/>
              <a:t>2008</a:t>
            </a:r>
            <a:r>
              <a:rPr lang="zh-CN" altLang="en-US" sz="2400" dirty="0"/>
              <a:t>年，科技工作者最主要的学术规范知识来源是师友言传身教（</a:t>
            </a:r>
            <a:r>
              <a:rPr lang="en-US" altLang="zh-CN" sz="2400" dirty="0"/>
              <a:t>46%</a:t>
            </a:r>
            <a:r>
              <a:rPr lang="zh-CN" altLang="en-US" sz="2400" dirty="0"/>
              <a:t>）、读书时培训（</a:t>
            </a:r>
            <a:r>
              <a:rPr lang="en-US" altLang="zh-CN" sz="2400" dirty="0"/>
              <a:t>40%</a:t>
            </a:r>
            <a:r>
              <a:rPr lang="zh-CN" altLang="en-US" sz="2400" dirty="0"/>
              <a:t>）和工作单位培训（</a:t>
            </a:r>
            <a:r>
              <a:rPr lang="en-US" altLang="zh-CN" sz="2400" dirty="0"/>
              <a:t>36%</a:t>
            </a:r>
            <a:r>
              <a:rPr lang="zh-CN" altLang="en-US" sz="2400" dirty="0"/>
              <a:t>）</a:t>
            </a:r>
            <a:endParaRPr lang="en-US" altLang="zh-CN" sz="2400" dirty="0"/>
          </a:p>
        </p:txBody>
      </p:sp>
      <p:sp>
        <p:nvSpPr>
          <p:cNvPr id="6" name="内容占位符 2"/>
          <p:cNvSpPr txBox="1">
            <a:spLocks/>
          </p:cNvSpPr>
          <p:nvPr/>
        </p:nvSpPr>
        <p:spPr>
          <a:xfrm>
            <a:off x="355368" y="317482"/>
            <a:ext cx="11449743" cy="1299902"/>
          </a:xfrm>
          <a:prstGeom prst="rect">
            <a:avLst/>
          </a:prstGeom>
        </p:spPr>
        <p:txBody>
          <a:bodyPr vert="horz" lIns="91440" tIns="45720" rIns="91440" bIns="45720" rtlCol="0">
            <a:noAutofit/>
          </a:bodyPr>
          <a:lstStyle>
            <a:defPPr>
              <a:defRPr lang="zh-CN"/>
            </a:defPPr>
            <a:lvl1pPr marL="228600" indent="-228600">
              <a:lnSpc>
                <a:spcPct val="120000"/>
              </a:lnSpc>
              <a:spcBef>
                <a:spcPts val="1000"/>
              </a:spcBef>
              <a:buFont typeface="Arial" panose="020B0604020202020204" pitchFamily="34" charset="0"/>
              <a:buChar char="•"/>
              <a:defRPr sz="3600" b="1" baseline="0">
                <a:solidFill>
                  <a:srgbClr val="92D050"/>
                </a:solidFill>
                <a:latin typeface="宋体" panose="02010600030101010101" pitchFamily="2" charset="-122"/>
                <a:ea typeface="宋体" panose="02010600030101010101" pitchFamily="2" charset="-122"/>
              </a:defRPr>
            </a:lvl1pPr>
            <a:lvl2pPr marL="685800" indent="-228600">
              <a:lnSpc>
                <a:spcPct val="100000"/>
              </a:lnSpc>
              <a:spcBef>
                <a:spcPts val="500"/>
              </a:spcBef>
              <a:buFont typeface="Arial" panose="020B0604020202020204" pitchFamily="34" charset="0"/>
              <a:buChar char="•"/>
              <a:defRPr sz="2800" baseline="0">
                <a:solidFill>
                  <a:schemeClr val="accent1">
                    <a:lumMod val="40000"/>
                    <a:lumOff val="60000"/>
                  </a:schemeClr>
                </a:solidFill>
                <a:ea typeface="黑体" panose="02010609060101010101" pitchFamily="49" charset="-122"/>
              </a:defRPr>
            </a:lvl2pPr>
            <a:lvl3pPr marL="1143000" indent="-228600">
              <a:lnSpc>
                <a:spcPct val="100000"/>
              </a:lnSpc>
              <a:spcBef>
                <a:spcPts val="500"/>
              </a:spcBef>
              <a:buFont typeface="Arial" panose="020B0604020202020204" pitchFamily="34" charset="0"/>
              <a:buChar char="•"/>
              <a:defRPr sz="2400" b="1">
                <a:solidFill>
                  <a:schemeClr val="accent1">
                    <a:lumMod val="40000"/>
                    <a:lumOff val="60000"/>
                  </a:schemeClr>
                </a:solidFill>
              </a:defRPr>
            </a:lvl3pPr>
            <a:lvl4pPr marL="1600200" indent="-228600">
              <a:lnSpc>
                <a:spcPct val="90000"/>
              </a:lnSpc>
              <a:spcBef>
                <a:spcPts val="500"/>
              </a:spcBef>
              <a:buFont typeface="Arial" panose="020B0604020202020204" pitchFamily="34" charset="0"/>
              <a:buChar char="•"/>
              <a:defRPr sz="2000">
                <a:solidFill>
                  <a:schemeClr val="accent1">
                    <a:lumMod val="40000"/>
                    <a:lumOff val="60000"/>
                  </a:schemeClr>
                </a:solidFill>
              </a:defRPr>
            </a:lvl4pPr>
            <a:lvl5pPr marL="2057400" indent="-228600">
              <a:lnSpc>
                <a:spcPct val="90000"/>
              </a:lnSpc>
              <a:spcBef>
                <a:spcPts val="500"/>
              </a:spcBef>
              <a:buFont typeface="Arial" panose="020B0604020202020204" pitchFamily="34" charset="0"/>
              <a:buChar char="•"/>
              <a:defRPr sz="2000">
                <a:solidFill>
                  <a:schemeClr val="accent1">
                    <a:lumMod val="40000"/>
                    <a:lumOff val="60000"/>
                  </a:schemeClr>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CN" altLang="zh-CN" dirty="0"/>
              <a:t>科技工作者普遍缺乏对学术规范的系统学习</a:t>
            </a:r>
            <a:endParaRPr lang="en-US" altLang="zh-CN" dirty="0"/>
          </a:p>
        </p:txBody>
      </p:sp>
      <p:sp>
        <p:nvSpPr>
          <p:cNvPr id="7" name="内容占位符 2"/>
          <p:cNvSpPr txBox="1">
            <a:spLocks/>
          </p:cNvSpPr>
          <p:nvPr/>
        </p:nvSpPr>
        <p:spPr>
          <a:xfrm>
            <a:off x="6251689" y="4800601"/>
            <a:ext cx="5553422" cy="1531620"/>
          </a:xfrm>
          <a:prstGeom prst="rect">
            <a:avLst/>
          </a:prstGeom>
        </p:spPr>
        <p:txBody>
          <a:bodyPr vert="horz" lIns="91440" tIns="45720" rIns="91440" bIns="45720" rtlCol="0">
            <a:noAutofit/>
          </a:bodyPr>
          <a:lstStyle>
            <a:lvl1pPr marL="228600" indent="-228600">
              <a:lnSpc>
                <a:spcPct val="120000"/>
              </a:lnSpc>
              <a:spcBef>
                <a:spcPts val="1000"/>
              </a:spcBef>
              <a:buFont typeface="Arial" panose="020B0604020202020204" pitchFamily="34" charset="0"/>
              <a:buChar char="•"/>
              <a:defRPr sz="2400" baseline="0">
                <a:solidFill>
                  <a:schemeClr val="accent1">
                    <a:lumMod val="40000"/>
                    <a:lumOff val="60000"/>
                  </a:schemeClr>
                </a:solidFill>
                <a:ea typeface="黑体" panose="02010609060101010101" pitchFamily="49" charset="-122"/>
              </a:defRPr>
            </a:lvl1pPr>
            <a:lvl2pPr marL="685800" indent="-228600">
              <a:lnSpc>
                <a:spcPct val="100000"/>
              </a:lnSpc>
              <a:spcBef>
                <a:spcPts val="500"/>
              </a:spcBef>
              <a:buFont typeface="Arial" panose="020B0604020202020204" pitchFamily="34" charset="0"/>
              <a:buChar char="•"/>
              <a:defRPr sz="2800" baseline="0">
                <a:solidFill>
                  <a:schemeClr val="accent1">
                    <a:lumMod val="40000"/>
                    <a:lumOff val="60000"/>
                  </a:schemeClr>
                </a:solidFill>
                <a:ea typeface="黑体" panose="02010609060101010101" pitchFamily="49" charset="-122"/>
              </a:defRPr>
            </a:lvl2pPr>
            <a:lvl3pPr marL="1143000" indent="-228600">
              <a:lnSpc>
                <a:spcPct val="100000"/>
              </a:lnSpc>
              <a:spcBef>
                <a:spcPts val="500"/>
              </a:spcBef>
              <a:buFont typeface="Arial" panose="020B0604020202020204" pitchFamily="34" charset="0"/>
              <a:buChar char="•"/>
              <a:defRPr sz="2400" b="1">
                <a:solidFill>
                  <a:schemeClr val="accent1">
                    <a:lumMod val="40000"/>
                    <a:lumOff val="60000"/>
                  </a:schemeClr>
                </a:solidFill>
              </a:defRPr>
            </a:lvl3pPr>
            <a:lvl4pPr marL="1600200" indent="-228600">
              <a:lnSpc>
                <a:spcPct val="90000"/>
              </a:lnSpc>
              <a:spcBef>
                <a:spcPts val="500"/>
              </a:spcBef>
              <a:buFont typeface="Arial" panose="020B0604020202020204" pitchFamily="34" charset="0"/>
              <a:buChar char="•"/>
              <a:defRPr sz="2000">
                <a:solidFill>
                  <a:schemeClr val="accent1">
                    <a:lumMod val="20000"/>
                    <a:lumOff val="80000"/>
                  </a:schemeClr>
                </a:solidFill>
              </a:defRPr>
            </a:lvl4pPr>
            <a:lvl5pPr marL="2057400" indent="-228600">
              <a:lnSpc>
                <a:spcPct val="90000"/>
              </a:lnSpc>
              <a:spcBef>
                <a:spcPts val="500"/>
              </a:spcBef>
              <a:buFont typeface="Arial" panose="020B0604020202020204" pitchFamily="34" charset="0"/>
              <a:buChar char="•"/>
              <a:defRPr sz="2000">
                <a:solidFill>
                  <a:schemeClr val="accent1">
                    <a:lumMod val="20000"/>
                    <a:lumOff val="80000"/>
                  </a:schemeClr>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altLang="zh-CN" dirty="0"/>
              <a:t>2013</a:t>
            </a:r>
            <a:r>
              <a:rPr lang="zh-CN" altLang="en-US" dirty="0"/>
              <a:t>年和</a:t>
            </a:r>
            <a:r>
              <a:rPr lang="en-US" altLang="zh-CN" dirty="0"/>
              <a:t>2017</a:t>
            </a:r>
            <a:r>
              <a:rPr lang="zh-CN" altLang="en-US" dirty="0"/>
              <a:t>年，读书时培训和工作单位培训等成为最普遍的知识来源，体现了近年来学术规范教育的效果</a:t>
            </a:r>
            <a:endParaRPr lang="en-US" altLang="zh-CN" dirty="0"/>
          </a:p>
        </p:txBody>
      </p:sp>
      <p:graphicFrame>
        <p:nvGraphicFramePr>
          <p:cNvPr id="8" name="图表 7"/>
          <p:cNvGraphicFramePr>
            <a:graphicFrameLocks/>
          </p:cNvGraphicFramePr>
          <p:nvPr>
            <p:extLst>
              <p:ext uri="{D42A27DB-BD31-4B8C-83A1-F6EECF244321}">
                <p14:modId xmlns:p14="http://schemas.microsoft.com/office/powerpoint/2010/main" val="3287022445"/>
              </p:ext>
            </p:extLst>
          </p:nvPr>
        </p:nvGraphicFramePr>
        <p:xfrm>
          <a:off x="766617" y="1222130"/>
          <a:ext cx="10631056" cy="3411415"/>
        </p:xfrm>
        <a:graphic>
          <a:graphicData uri="http://schemas.openxmlformats.org/drawingml/2006/chart">
            <c:chart xmlns:c="http://schemas.openxmlformats.org/drawingml/2006/chart" xmlns:r="http://schemas.openxmlformats.org/officeDocument/2006/relationships" r:id="rId2"/>
          </a:graphicData>
        </a:graphic>
      </p:graphicFrame>
      <p:sp>
        <p:nvSpPr>
          <p:cNvPr id="9" name="文本框 8">
            <a:extLst>
              <a:ext uri="{FF2B5EF4-FFF2-40B4-BE49-F238E27FC236}">
                <a16:creationId xmlns="" xmlns:a16="http://schemas.microsoft.com/office/drawing/2014/main" id="{2991E376-EE1D-4239-88B2-EFEC451F10F0}"/>
              </a:ext>
            </a:extLst>
          </p:cNvPr>
          <p:cNvSpPr txBox="1"/>
          <p:nvPr/>
        </p:nvSpPr>
        <p:spPr>
          <a:xfrm>
            <a:off x="71377" y="6390959"/>
            <a:ext cx="7332786" cy="307777"/>
          </a:xfrm>
          <a:prstGeom prst="rect">
            <a:avLst/>
          </a:prstGeom>
          <a:noFill/>
        </p:spPr>
        <p:txBody>
          <a:bodyPr wrap="square" rtlCol="0">
            <a:spAutoFit/>
          </a:bodyPr>
          <a:lstStyle/>
          <a:p>
            <a:r>
              <a:rPr lang="zh-CN" altLang="en-US" sz="1400" dirty="0">
                <a:solidFill>
                  <a:schemeClr val="bg1"/>
                </a:solidFill>
              </a:rPr>
              <a:t>数据来源：三次全国科技 工作者状况调查</a:t>
            </a:r>
            <a:endParaRPr lang="zh-CN" altLang="en-US" sz="1400" b="1" dirty="0">
              <a:solidFill>
                <a:schemeClr val="bg1"/>
              </a:solidFill>
            </a:endParaRPr>
          </a:p>
        </p:txBody>
      </p:sp>
      <p:sp>
        <p:nvSpPr>
          <p:cNvPr id="10" name="矩形: 圆角 9">
            <a:extLst>
              <a:ext uri="{FF2B5EF4-FFF2-40B4-BE49-F238E27FC236}">
                <a16:creationId xmlns="" xmlns:a16="http://schemas.microsoft.com/office/drawing/2014/main" id="{9B4563FF-2C29-4A7B-80B8-369566B6333D}"/>
              </a:ext>
            </a:extLst>
          </p:cNvPr>
          <p:cNvSpPr/>
          <p:nvPr/>
        </p:nvSpPr>
        <p:spPr>
          <a:xfrm>
            <a:off x="5954791" y="2007638"/>
            <a:ext cx="446008" cy="2684645"/>
          </a:xfrm>
          <a:prstGeom prst="roundRect">
            <a:avLst/>
          </a:prstGeom>
          <a:solidFill>
            <a:srgbClr val="FFFF00">
              <a:alpha val="17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圆角 10">
            <a:extLst>
              <a:ext uri="{FF2B5EF4-FFF2-40B4-BE49-F238E27FC236}">
                <a16:creationId xmlns="" xmlns:a16="http://schemas.microsoft.com/office/drawing/2014/main" id="{2F31320E-1EE7-4734-841E-49E01E84A202}"/>
              </a:ext>
            </a:extLst>
          </p:cNvPr>
          <p:cNvSpPr/>
          <p:nvPr/>
        </p:nvSpPr>
        <p:spPr>
          <a:xfrm>
            <a:off x="3685015" y="1978267"/>
            <a:ext cx="446008" cy="2684645"/>
          </a:xfrm>
          <a:prstGeom prst="roundRect">
            <a:avLst/>
          </a:prstGeom>
          <a:solidFill>
            <a:srgbClr val="FFFF00">
              <a:alpha val="17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圆角 11">
            <a:extLst>
              <a:ext uri="{FF2B5EF4-FFF2-40B4-BE49-F238E27FC236}">
                <a16:creationId xmlns="" xmlns:a16="http://schemas.microsoft.com/office/drawing/2014/main" id="{B1B574B6-FF11-40C7-8A3C-2A48A819D0AD}"/>
              </a:ext>
            </a:extLst>
          </p:cNvPr>
          <p:cNvSpPr/>
          <p:nvPr/>
        </p:nvSpPr>
        <p:spPr>
          <a:xfrm>
            <a:off x="1415239" y="2001652"/>
            <a:ext cx="446008" cy="2684645"/>
          </a:xfrm>
          <a:prstGeom prst="roundRect">
            <a:avLst/>
          </a:prstGeom>
          <a:solidFill>
            <a:srgbClr val="FFFF00">
              <a:alpha val="17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676074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p:bldP spid="10" grpId="0" animBg="1"/>
      <p:bldP spid="11"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 xmlns:a16="http://schemas.microsoft.com/office/drawing/2014/main" id="{73B71CBA-2E6A-46FE-ABDA-08DF41B77817}"/>
              </a:ext>
            </a:extLst>
          </p:cNvPr>
          <p:cNvSpPr>
            <a:spLocks noGrp="1"/>
          </p:cNvSpPr>
          <p:nvPr>
            <p:ph idx="1"/>
          </p:nvPr>
        </p:nvSpPr>
        <p:spPr>
          <a:xfrm>
            <a:off x="653472" y="791152"/>
            <a:ext cx="10515600" cy="2053648"/>
          </a:xfrm>
        </p:spPr>
        <p:txBody>
          <a:bodyPr/>
          <a:lstStyle/>
          <a:p>
            <a:pPr lvl="1"/>
            <a:r>
              <a:rPr lang="zh-CN" altLang="en-US" dirty="0"/>
              <a:t>分单位类型看，大学教师更多依赖于师友言传身教，即使在</a:t>
            </a:r>
            <a:r>
              <a:rPr lang="en-US" altLang="zh-CN" dirty="0"/>
              <a:t>2017</a:t>
            </a:r>
            <a:r>
              <a:rPr lang="zh-CN" altLang="en-US" dirty="0"/>
              <a:t>年调查中，仍是最主要渠道</a:t>
            </a:r>
          </a:p>
        </p:txBody>
      </p:sp>
      <p:graphicFrame>
        <p:nvGraphicFramePr>
          <p:cNvPr id="4" name="图表 3">
            <a:extLst>
              <a:ext uri="{FF2B5EF4-FFF2-40B4-BE49-F238E27FC236}">
                <a16:creationId xmlns="" xmlns:a16="http://schemas.microsoft.com/office/drawing/2014/main" id="{D05EA6F0-E033-4026-8E1C-0FA4B80EB893}"/>
              </a:ext>
            </a:extLst>
          </p:cNvPr>
          <p:cNvGraphicFramePr>
            <a:graphicFrameLocks/>
          </p:cNvGraphicFramePr>
          <p:nvPr>
            <p:extLst>
              <p:ext uri="{D42A27DB-BD31-4B8C-83A1-F6EECF244321}">
                <p14:modId xmlns:p14="http://schemas.microsoft.com/office/powerpoint/2010/main" val="3874860299"/>
              </p:ext>
            </p:extLst>
          </p:nvPr>
        </p:nvGraphicFramePr>
        <p:xfrm>
          <a:off x="788554" y="2216728"/>
          <a:ext cx="10614891" cy="3850120"/>
        </p:xfrm>
        <a:graphic>
          <a:graphicData uri="http://schemas.openxmlformats.org/drawingml/2006/chart">
            <c:chart xmlns:c="http://schemas.openxmlformats.org/drawingml/2006/chart" xmlns:r="http://schemas.openxmlformats.org/officeDocument/2006/relationships" r:id="rId2"/>
          </a:graphicData>
        </a:graphic>
      </p:graphicFrame>
      <p:sp>
        <p:nvSpPr>
          <p:cNvPr id="5" name="文本框 4">
            <a:extLst>
              <a:ext uri="{FF2B5EF4-FFF2-40B4-BE49-F238E27FC236}">
                <a16:creationId xmlns="" xmlns:a16="http://schemas.microsoft.com/office/drawing/2014/main" id="{4F85BC7F-FB89-4D8A-95B2-C7117D9BEB91}"/>
              </a:ext>
            </a:extLst>
          </p:cNvPr>
          <p:cNvSpPr txBox="1"/>
          <p:nvPr/>
        </p:nvSpPr>
        <p:spPr>
          <a:xfrm>
            <a:off x="163741" y="6160050"/>
            <a:ext cx="7332786" cy="307777"/>
          </a:xfrm>
          <a:prstGeom prst="rect">
            <a:avLst/>
          </a:prstGeom>
          <a:noFill/>
        </p:spPr>
        <p:txBody>
          <a:bodyPr wrap="square" rtlCol="0">
            <a:spAutoFit/>
          </a:bodyPr>
          <a:lstStyle/>
          <a:p>
            <a:r>
              <a:rPr lang="zh-CN" altLang="en-US" sz="1400" dirty="0">
                <a:solidFill>
                  <a:schemeClr val="bg1"/>
                </a:solidFill>
              </a:rPr>
              <a:t>数据来源：</a:t>
            </a:r>
            <a:r>
              <a:rPr lang="en-US" altLang="zh-CN" sz="1400" dirty="0">
                <a:solidFill>
                  <a:schemeClr val="bg1"/>
                </a:solidFill>
              </a:rPr>
              <a:t>2017</a:t>
            </a:r>
            <a:r>
              <a:rPr lang="zh-CN" altLang="en-US" sz="1400" dirty="0">
                <a:solidFill>
                  <a:schemeClr val="bg1"/>
                </a:solidFill>
              </a:rPr>
              <a:t>年全国科技 工作者状况调查</a:t>
            </a:r>
            <a:endParaRPr lang="zh-CN" altLang="en-US" sz="1400" b="1" dirty="0">
              <a:solidFill>
                <a:schemeClr val="bg1"/>
              </a:solidFill>
            </a:endParaRPr>
          </a:p>
        </p:txBody>
      </p:sp>
      <p:sp>
        <p:nvSpPr>
          <p:cNvPr id="6" name="矩形: 圆角 5">
            <a:extLst>
              <a:ext uri="{FF2B5EF4-FFF2-40B4-BE49-F238E27FC236}">
                <a16:creationId xmlns="" xmlns:a16="http://schemas.microsoft.com/office/drawing/2014/main" id="{40D45F94-C4B0-40B2-AE55-984C4EC9109B}"/>
              </a:ext>
            </a:extLst>
          </p:cNvPr>
          <p:cNvSpPr/>
          <p:nvPr/>
        </p:nvSpPr>
        <p:spPr>
          <a:xfrm>
            <a:off x="5981168" y="2938002"/>
            <a:ext cx="542724" cy="3031975"/>
          </a:xfrm>
          <a:prstGeom prst="roundRect">
            <a:avLst>
              <a:gd name="adj" fmla="val 50000"/>
            </a:avLst>
          </a:prstGeom>
          <a:solidFill>
            <a:srgbClr val="FFFF00">
              <a:alpha val="17000"/>
            </a:srgb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193219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p:cNvSpPr>
            <a:spLocks noGrp="1"/>
          </p:cNvSpPr>
          <p:nvPr>
            <p:ph idx="1"/>
          </p:nvPr>
        </p:nvSpPr>
        <p:spPr>
          <a:xfrm>
            <a:off x="355367" y="4508271"/>
            <a:ext cx="11162555" cy="1725929"/>
          </a:xfrm>
        </p:spPr>
        <p:txBody>
          <a:bodyPr vert="horz" lIns="91440" tIns="45720" rIns="91440" bIns="45720" rtlCol="0">
            <a:normAutofit/>
          </a:bodyPr>
          <a:lstStyle/>
          <a:p>
            <a:r>
              <a:rPr lang="en-US" altLang="zh-CN" sz="2400" dirty="0"/>
              <a:t>2008</a:t>
            </a:r>
            <a:r>
              <a:rPr lang="zh-CN" altLang="en-US" sz="2400" dirty="0"/>
              <a:t>年，表示对规范知识了解较多者占到科技工作者总数的</a:t>
            </a:r>
            <a:r>
              <a:rPr lang="en-US" altLang="zh-CN" sz="2400" dirty="0"/>
              <a:t>8%</a:t>
            </a:r>
            <a:r>
              <a:rPr lang="zh-CN" altLang="en-US" sz="2400" dirty="0"/>
              <a:t>左右，到</a:t>
            </a:r>
            <a:r>
              <a:rPr lang="en-US" altLang="zh-CN" sz="2400" dirty="0"/>
              <a:t>2017</a:t>
            </a:r>
            <a:r>
              <a:rPr lang="zh-CN" altLang="en-US" sz="2400" dirty="0"/>
              <a:t>年上升到</a:t>
            </a:r>
            <a:r>
              <a:rPr lang="en-US" altLang="zh-CN" sz="2400" dirty="0"/>
              <a:t>11%</a:t>
            </a:r>
          </a:p>
          <a:p>
            <a:r>
              <a:rPr lang="zh-CN" altLang="en-US" sz="2400" dirty="0"/>
              <a:t>但与此同时，表示对学术规范知识不了解者的比例也在上升，从</a:t>
            </a:r>
            <a:r>
              <a:rPr lang="en-US" altLang="zh-CN" sz="2400" dirty="0"/>
              <a:t>2008</a:t>
            </a:r>
            <a:r>
              <a:rPr lang="zh-CN" altLang="en-US" sz="2400" dirty="0"/>
              <a:t>年的</a:t>
            </a:r>
            <a:r>
              <a:rPr lang="en-US" altLang="zh-CN" sz="2400" dirty="0"/>
              <a:t>8%</a:t>
            </a:r>
            <a:r>
              <a:rPr lang="zh-CN" altLang="en-US" sz="2400" dirty="0"/>
              <a:t>升到</a:t>
            </a:r>
            <a:r>
              <a:rPr lang="en-US" altLang="zh-CN" sz="2400" dirty="0"/>
              <a:t>2017</a:t>
            </a:r>
            <a:r>
              <a:rPr lang="zh-CN" altLang="en-US" sz="2400" dirty="0"/>
              <a:t>年的</a:t>
            </a:r>
            <a:r>
              <a:rPr lang="en-US" altLang="zh-CN" sz="2400" dirty="0"/>
              <a:t>14%</a:t>
            </a:r>
          </a:p>
        </p:txBody>
      </p:sp>
      <p:sp>
        <p:nvSpPr>
          <p:cNvPr id="5" name="内容占位符 2"/>
          <p:cNvSpPr txBox="1">
            <a:spLocks/>
          </p:cNvSpPr>
          <p:nvPr/>
        </p:nvSpPr>
        <p:spPr>
          <a:xfrm>
            <a:off x="636721" y="394709"/>
            <a:ext cx="11449743" cy="1299902"/>
          </a:xfrm>
          <a:prstGeom prst="rect">
            <a:avLst/>
          </a:prstGeom>
        </p:spPr>
        <p:txBody>
          <a:bodyPr vert="horz" lIns="91440" tIns="45720" rIns="91440" bIns="45720" rtlCol="0">
            <a:noAutofit/>
          </a:bodyPr>
          <a:lstStyle>
            <a:defPPr>
              <a:defRPr lang="zh-CN"/>
            </a:defPPr>
            <a:lvl1pPr marL="228600" indent="-228600">
              <a:lnSpc>
                <a:spcPct val="120000"/>
              </a:lnSpc>
              <a:spcBef>
                <a:spcPts val="1000"/>
              </a:spcBef>
              <a:buFont typeface="Arial" panose="020B0604020202020204" pitchFamily="34" charset="0"/>
              <a:buChar char="•"/>
              <a:defRPr sz="3600" b="1" baseline="0">
                <a:solidFill>
                  <a:srgbClr val="92D050"/>
                </a:solidFill>
                <a:latin typeface="宋体" panose="02010600030101010101" pitchFamily="2" charset="-122"/>
                <a:ea typeface="宋体" panose="02010600030101010101" pitchFamily="2" charset="-122"/>
              </a:defRPr>
            </a:lvl1pPr>
            <a:lvl2pPr marL="685800" indent="-228600">
              <a:lnSpc>
                <a:spcPct val="100000"/>
              </a:lnSpc>
              <a:spcBef>
                <a:spcPts val="500"/>
              </a:spcBef>
              <a:buFont typeface="Arial" panose="020B0604020202020204" pitchFamily="34" charset="0"/>
              <a:buChar char="•"/>
              <a:defRPr sz="2800" baseline="0">
                <a:solidFill>
                  <a:schemeClr val="accent1">
                    <a:lumMod val="40000"/>
                    <a:lumOff val="60000"/>
                  </a:schemeClr>
                </a:solidFill>
                <a:ea typeface="黑体" panose="02010609060101010101" pitchFamily="49" charset="-122"/>
              </a:defRPr>
            </a:lvl2pPr>
            <a:lvl3pPr marL="1143000" indent="-228600">
              <a:lnSpc>
                <a:spcPct val="100000"/>
              </a:lnSpc>
              <a:spcBef>
                <a:spcPts val="500"/>
              </a:spcBef>
              <a:buFont typeface="Arial" panose="020B0604020202020204" pitchFamily="34" charset="0"/>
              <a:buChar char="•"/>
              <a:defRPr sz="2400" b="1">
                <a:solidFill>
                  <a:schemeClr val="accent1">
                    <a:lumMod val="40000"/>
                    <a:lumOff val="60000"/>
                  </a:schemeClr>
                </a:solidFill>
              </a:defRPr>
            </a:lvl3pPr>
            <a:lvl4pPr marL="1600200" indent="-228600">
              <a:lnSpc>
                <a:spcPct val="90000"/>
              </a:lnSpc>
              <a:spcBef>
                <a:spcPts val="500"/>
              </a:spcBef>
              <a:buFont typeface="Arial" panose="020B0604020202020204" pitchFamily="34" charset="0"/>
              <a:buChar char="•"/>
              <a:defRPr sz="2000">
                <a:solidFill>
                  <a:schemeClr val="accent1">
                    <a:lumMod val="40000"/>
                    <a:lumOff val="60000"/>
                  </a:schemeClr>
                </a:solidFill>
              </a:defRPr>
            </a:lvl4pPr>
            <a:lvl5pPr marL="2057400" indent="-228600">
              <a:lnSpc>
                <a:spcPct val="90000"/>
              </a:lnSpc>
              <a:spcBef>
                <a:spcPts val="500"/>
              </a:spcBef>
              <a:buFont typeface="Arial" panose="020B0604020202020204" pitchFamily="34" charset="0"/>
              <a:buChar char="•"/>
              <a:defRPr sz="2000">
                <a:solidFill>
                  <a:schemeClr val="accent1">
                    <a:lumMod val="40000"/>
                    <a:lumOff val="60000"/>
                  </a:schemeClr>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CN" altLang="zh-CN" dirty="0"/>
              <a:t>对学术规范的了解程度有待提高</a:t>
            </a:r>
            <a:endParaRPr lang="en-US" altLang="zh-CN" dirty="0"/>
          </a:p>
        </p:txBody>
      </p:sp>
      <p:graphicFrame>
        <p:nvGraphicFramePr>
          <p:cNvPr id="6" name="图表 5"/>
          <p:cNvGraphicFramePr>
            <a:graphicFrameLocks/>
          </p:cNvGraphicFramePr>
          <p:nvPr>
            <p:extLst>
              <p:ext uri="{D42A27DB-BD31-4B8C-83A1-F6EECF244321}">
                <p14:modId xmlns:p14="http://schemas.microsoft.com/office/powerpoint/2010/main" val="2007839713"/>
              </p:ext>
            </p:extLst>
          </p:nvPr>
        </p:nvGraphicFramePr>
        <p:xfrm>
          <a:off x="791307" y="1318846"/>
          <a:ext cx="10462847" cy="3024554"/>
        </p:xfrm>
        <a:graphic>
          <a:graphicData uri="http://schemas.openxmlformats.org/drawingml/2006/chart">
            <c:chart xmlns:c="http://schemas.openxmlformats.org/drawingml/2006/chart" xmlns:r="http://schemas.openxmlformats.org/officeDocument/2006/relationships" r:id="rId2"/>
          </a:graphicData>
        </a:graphic>
      </p:graphicFrame>
      <p:sp>
        <p:nvSpPr>
          <p:cNvPr id="7" name="右箭头 5">
            <a:extLst>
              <a:ext uri="{FF2B5EF4-FFF2-40B4-BE49-F238E27FC236}">
                <a16:creationId xmlns="" xmlns:a16="http://schemas.microsoft.com/office/drawing/2014/main" id="{13FF89FC-D7A5-46AA-8578-1B04044D1D55}"/>
              </a:ext>
            </a:extLst>
          </p:cNvPr>
          <p:cNvSpPr/>
          <p:nvPr/>
        </p:nvSpPr>
        <p:spPr>
          <a:xfrm rot="16911559">
            <a:off x="732447" y="2795940"/>
            <a:ext cx="2204589" cy="333099"/>
          </a:xfrm>
          <a:prstGeom prst="righ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右箭头 5">
            <a:extLst>
              <a:ext uri="{FF2B5EF4-FFF2-40B4-BE49-F238E27FC236}">
                <a16:creationId xmlns="" xmlns:a16="http://schemas.microsoft.com/office/drawing/2014/main" id="{3F5AD237-9761-4A63-9260-65082B0AB740}"/>
              </a:ext>
            </a:extLst>
          </p:cNvPr>
          <p:cNvSpPr/>
          <p:nvPr/>
        </p:nvSpPr>
        <p:spPr>
          <a:xfrm rot="15304422">
            <a:off x="7710187" y="2800933"/>
            <a:ext cx="2204589" cy="333099"/>
          </a:xfrm>
          <a:prstGeom prst="righ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a:extLst>
              <a:ext uri="{FF2B5EF4-FFF2-40B4-BE49-F238E27FC236}">
                <a16:creationId xmlns="" xmlns:a16="http://schemas.microsoft.com/office/drawing/2014/main" id="{6BB4FAA7-3E69-40F6-9012-58CE19DEDCC6}"/>
              </a:ext>
            </a:extLst>
          </p:cNvPr>
          <p:cNvSpPr txBox="1"/>
          <p:nvPr/>
        </p:nvSpPr>
        <p:spPr>
          <a:xfrm>
            <a:off x="7782232" y="6245182"/>
            <a:ext cx="3969166" cy="307777"/>
          </a:xfrm>
          <a:prstGeom prst="rect">
            <a:avLst/>
          </a:prstGeom>
          <a:noFill/>
        </p:spPr>
        <p:txBody>
          <a:bodyPr wrap="square" rtlCol="0">
            <a:spAutoFit/>
          </a:bodyPr>
          <a:lstStyle/>
          <a:p>
            <a:r>
              <a:rPr lang="zh-CN" altLang="en-US" sz="1400" dirty="0">
                <a:solidFill>
                  <a:schemeClr val="bg1"/>
                </a:solidFill>
              </a:rPr>
              <a:t>数据来源：三次全国科技 工作者状况调查</a:t>
            </a:r>
            <a:endParaRPr lang="zh-CN" altLang="en-US" sz="1400" b="1" dirty="0">
              <a:solidFill>
                <a:schemeClr val="bg1"/>
              </a:solidFill>
            </a:endParaRPr>
          </a:p>
        </p:txBody>
      </p:sp>
    </p:spTree>
    <p:extLst>
      <p:ext uri="{BB962C8B-B14F-4D97-AF65-F5344CB8AC3E}">
        <p14:creationId xmlns:p14="http://schemas.microsoft.com/office/powerpoint/2010/main" val="1318207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 xmlns:a16="http://schemas.microsoft.com/office/drawing/2014/main" id="{25D2CB7E-1C0F-4CF5-ABAA-88EFDD5D2C69}"/>
              </a:ext>
            </a:extLst>
          </p:cNvPr>
          <p:cNvSpPr>
            <a:spLocks noGrp="1"/>
          </p:cNvSpPr>
          <p:nvPr>
            <p:ph idx="1"/>
          </p:nvPr>
        </p:nvSpPr>
        <p:spPr>
          <a:xfrm>
            <a:off x="5758961" y="719816"/>
            <a:ext cx="5653453" cy="5350486"/>
          </a:xfrm>
        </p:spPr>
        <p:txBody>
          <a:bodyPr vert="horz" lIns="91440" tIns="45720" rIns="91440" bIns="45720" rtlCol="0">
            <a:noAutofit/>
          </a:bodyPr>
          <a:lstStyle/>
          <a:p>
            <a:pPr>
              <a:lnSpc>
                <a:spcPct val="120000"/>
              </a:lnSpc>
            </a:pPr>
            <a:r>
              <a:rPr lang="zh-CN" altLang="en-US" sz="2400" dirty="0"/>
              <a:t>高校教师中对学术规范“了解较多”者的比例明显高于其他类型单位科技工作者，且在过去十年中持续增长</a:t>
            </a:r>
            <a:endParaRPr lang="en-US" altLang="zh-CN" sz="2400" dirty="0"/>
          </a:p>
          <a:p>
            <a:pPr>
              <a:lnSpc>
                <a:spcPct val="120000"/>
              </a:lnSpc>
            </a:pPr>
            <a:r>
              <a:rPr lang="zh-CN" altLang="en-US" sz="2400" dirty="0"/>
              <a:t>教师中对学术规范“基本不了解”者的比例则明显低于其他类型科技工作者，但</a:t>
            </a:r>
            <a:r>
              <a:rPr lang="en-US" altLang="zh-CN" sz="2400" dirty="0"/>
              <a:t>2017</a:t>
            </a:r>
            <a:r>
              <a:rPr lang="zh-CN" altLang="en-US" sz="2400" dirty="0"/>
              <a:t>年这一比例有所上升</a:t>
            </a:r>
            <a:endParaRPr lang="en-US" altLang="zh-CN" sz="2400" dirty="0"/>
          </a:p>
          <a:p>
            <a:pPr>
              <a:lnSpc>
                <a:spcPct val="120000"/>
              </a:lnSpc>
            </a:pPr>
            <a:r>
              <a:rPr lang="zh-CN" altLang="en-US" sz="2400" dirty="0"/>
              <a:t>卫生机构中表示对学术规范“基本不了解”者的比例在</a:t>
            </a:r>
            <a:r>
              <a:rPr lang="en-US" altLang="zh-CN" sz="2400" dirty="0"/>
              <a:t>2017</a:t>
            </a:r>
            <a:r>
              <a:rPr lang="zh-CN" altLang="en-US" sz="2400" dirty="0"/>
              <a:t>年有明显的上升</a:t>
            </a:r>
          </a:p>
        </p:txBody>
      </p:sp>
      <p:pic>
        <p:nvPicPr>
          <p:cNvPr id="7" name="图片 6">
            <a:extLst>
              <a:ext uri="{FF2B5EF4-FFF2-40B4-BE49-F238E27FC236}">
                <a16:creationId xmlns="" xmlns:a16="http://schemas.microsoft.com/office/drawing/2014/main" id="{90E01119-6346-4FEE-B2B4-A4E8F61E12BE}"/>
              </a:ext>
            </a:extLst>
          </p:cNvPr>
          <p:cNvPicPr>
            <a:picLocks noChangeAspect="1"/>
          </p:cNvPicPr>
          <p:nvPr/>
        </p:nvPicPr>
        <p:blipFill>
          <a:blip r:embed="rId2"/>
          <a:stretch>
            <a:fillRect/>
          </a:stretch>
        </p:blipFill>
        <p:spPr>
          <a:xfrm>
            <a:off x="277990" y="468450"/>
            <a:ext cx="4879845" cy="5853219"/>
          </a:xfrm>
          <a:prstGeom prst="rect">
            <a:avLst/>
          </a:prstGeom>
        </p:spPr>
      </p:pic>
      <p:sp>
        <p:nvSpPr>
          <p:cNvPr id="8" name="文本框 7">
            <a:extLst>
              <a:ext uri="{FF2B5EF4-FFF2-40B4-BE49-F238E27FC236}">
                <a16:creationId xmlns="" xmlns:a16="http://schemas.microsoft.com/office/drawing/2014/main" id="{3439A63E-E566-4131-A92E-E5C2BDFE11A5}"/>
              </a:ext>
            </a:extLst>
          </p:cNvPr>
          <p:cNvSpPr txBox="1"/>
          <p:nvPr/>
        </p:nvSpPr>
        <p:spPr>
          <a:xfrm>
            <a:off x="5566570" y="5884313"/>
            <a:ext cx="7332786" cy="307777"/>
          </a:xfrm>
          <a:prstGeom prst="rect">
            <a:avLst/>
          </a:prstGeom>
          <a:noFill/>
        </p:spPr>
        <p:txBody>
          <a:bodyPr wrap="square" rtlCol="0">
            <a:spAutoFit/>
          </a:bodyPr>
          <a:lstStyle/>
          <a:p>
            <a:r>
              <a:rPr lang="zh-CN" altLang="en-US" sz="1400" dirty="0">
                <a:solidFill>
                  <a:schemeClr val="bg1"/>
                </a:solidFill>
              </a:rPr>
              <a:t>数据来源：三次全国科技 工作者状况调查</a:t>
            </a:r>
            <a:endParaRPr lang="zh-CN" altLang="en-US" sz="1400" b="1" dirty="0">
              <a:solidFill>
                <a:schemeClr val="bg1"/>
              </a:solidFill>
            </a:endParaRPr>
          </a:p>
        </p:txBody>
      </p:sp>
    </p:spTree>
    <p:extLst>
      <p:ext uri="{BB962C8B-B14F-4D97-AF65-F5344CB8AC3E}">
        <p14:creationId xmlns:p14="http://schemas.microsoft.com/office/powerpoint/2010/main" val="145026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59971" y="2499586"/>
            <a:ext cx="5557157" cy="3575415"/>
          </a:xfrm>
        </p:spPr>
        <p:txBody>
          <a:bodyPr>
            <a:normAutofit/>
          </a:bodyPr>
          <a:lstStyle/>
          <a:p>
            <a:pPr>
              <a:lnSpc>
                <a:spcPct val="120000"/>
              </a:lnSpc>
            </a:pPr>
            <a:r>
              <a:rPr lang="en-US" altLang="zh-CN" sz="2400" dirty="0">
                <a:solidFill>
                  <a:srgbClr val="00B0F0"/>
                </a:solidFill>
              </a:rPr>
              <a:t>2008</a:t>
            </a:r>
            <a:r>
              <a:rPr lang="zh-CN" altLang="en-US" sz="2400" dirty="0">
                <a:solidFill>
                  <a:srgbClr val="00B0F0"/>
                </a:solidFill>
              </a:rPr>
              <a:t>年调查中，科技工作者认为导致学术不端行为的主要原因排序：</a:t>
            </a:r>
            <a:endParaRPr lang="en-US" altLang="zh-CN" sz="2400" dirty="0">
              <a:solidFill>
                <a:srgbClr val="00B0F0"/>
              </a:solidFill>
            </a:endParaRPr>
          </a:p>
          <a:p>
            <a:pPr lvl="1">
              <a:lnSpc>
                <a:spcPct val="120000"/>
              </a:lnSpc>
            </a:pPr>
            <a:r>
              <a:rPr lang="en-US" altLang="zh-CN" sz="2400" b="1" dirty="0">
                <a:solidFill>
                  <a:srgbClr val="00B0F0"/>
                </a:solidFill>
                <a:ea typeface="宋体" panose="02010600030101010101" pitchFamily="2" charset="-122"/>
              </a:rPr>
              <a:t>No.1  </a:t>
            </a:r>
            <a:r>
              <a:rPr lang="zh-CN" altLang="en-US" sz="2400" b="1" dirty="0">
                <a:solidFill>
                  <a:srgbClr val="00B0F0"/>
                </a:solidFill>
                <a:ea typeface="宋体" panose="02010600030101010101" pitchFamily="2" charset="-122"/>
              </a:rPr>
              <a:t>监督机制不健全</a:t>
            </a:r>
            <a:endParaRPr lang="en-US" altLang="zh-CN" sz="2400" b="1" dirty="0">
              <a:solidFill>
                <a:srgbClr val="00B0F0"/>
              </a:solidFill>
              <a:ea typeface="宋体" panose="02010600030101010101" pitchFamily="2" charset="-122"/>
            </a:endParaRPr>
          </a:p>
          <a:p>
            <a:pPr lvl="1">
              <a:lnSpc>
                <a:spcPct val="120000"/>
              </a:lnSpc>
            </a:pPr>
            <a:r>
              <a:rPr lang="en-US" altLang="zh-CN" sz="2400" b="1" dirty="0">
                <a:solidFill>
                  <a:srgbClr val="00B0F0"/>
                </a:solidFill>
                <a:ea typeface="宋体" panose="02010600030101010101" pitchFamily="2" charset="-122"/>
              </a:rPr>
              <a:t>No.2  </a:t>
            </a:r>
            <a:r>
              <a:rPr lang="zh-CN" altLang="en-US" sz="2400" b="1" dirty="0">
                <a:solidFill>
                  <a:srgbClr val="00B0F0"/>
                </a:solidFill>
                <a:ea typeface="宋体" panose="02010600030101010101" pitchFamily="2" charset="-122"/>
              </a:rPr>
              <a:t>现行评价制度驱使</a:t>
            </a:r>
            <a:endParaRPr lang="en-US" altLang="zh-CN" sz="2400" b="1" dirty="0">
              <a:solidFill>
                <a:srgbClr val="00B0F0"/>
              </a:solidFill>
              <a:ea typeface="宋体" panose="02010600030101010101" pitchFamily="2" charset="-122"/>
            </a:endParaRPr>
          </a:p>
          <a:p>
            <a:pPr lvl="1">
              <a:lnSpc>
                <a:spcPct val="120000"/>
              </a:lnSpc>
            </a:pPr>
            <a:r>
              <a:rPr lang="en-US" altLang="zh-CN" sz="2400" b="1" dirty="0">
                <a:solidFill>
                  <a:srgbClr val="00B0F0"/>
                </a:solidFill>
                <a:ea typeface="宋体" panose="02010600030101010101" pitchFamily="2" charset="-122"/>
              </a:rPr>
              <a:t>No.3  </a:t>
            </a:r>
            <a:r>
              <a:rPr lang="zh-CN" altLang="en-US" sz="2400" b="1" dirty="0">
                <a:solidFill>
                  <a:srgbClr val="00B0F0"/>
                </a:solidFill>
                <a:ea typeface="宋体" panose="02010600030101010101" pitchFamily="2" charset="-122"/>
              </a:rPr>
              <a:t>社会大环境所致</a:t>
            </a:r>
            <a:endParaRPr lang="en-US" altLang="zh-CN" sz="2400" b="1" dirty="0">
              <a:solidFill>
                <a:srgbClr val="00B0F0"/>
              </a:solidFill>
              <a:ea typeface="宋体" panose="02010600030101010101" pitchFamily="2" charset="-122"/>
            </a:endParaRPr>
          </a:p>
          <a:p>
            <a:pPr lvl="1">
              <a:lnSpc>
                <a:spcPct val="120000"/>
              </a:lnSpc>
            </a:pPr>
            <a:r>
              <a:rPr lang="en-US" altLang="zh-CN" sz="2400" b="1" dirty="0">
                <a:solidFill>
                  <a:srgbClr val="00B0F0"/>
                </a:solidFill>
                <a:ea typeface="宋体" panose="02010600030101010101" pitchFamily="2" charset="-122"/>
              </a:rPr>
              <a:t>No.4   </a:t>
            </a:r>
            <a:r>
              <a:rPr lang="zh-CN" altLang="en-US" sz="2400" b="1" dirty="0">
                <a:solidFill>
                  <a:srgbClr val="00B0F0"/>
                </a:solidFill>
                <a:ea typeface="宋体" panose="02010600030101010101" pitchFamily="2" charset="-122"/>
              </a:rPr>
              <a:t>研究者自律不够</a:t>
            </a:r>
            <a:endParaRPr lang="en-US" altLang="zh-CN" sz="2400" b="1" dirty="0">
              <a:solidFill>
                <a:srgbClr val="00B0F0"/>
              </a:solidFill>
              <a:ea typeface="宋体" panose="02010600030101010101" pitchFamily="2" charset="-122"/>
            </a:endParaRPr>
          </a:p>
          <a:p>
            <a:pPr>
              <a:lnSpc>
                <a:spcPct val="120000"/>
              </a:lnSpc>
            </a:pPr>
            <a:endParaRPr lang="zh-CN" altLang="en-US" sz="2400" dirty="0"/>
          </a:p>
        </p:txBody>
      </p:sp>
      <p:sp>
        <p:nvSpPr>
          <p:cNvPr id="7" name="内容占位符 2"/>
          <p:cNvSpPr txBox="1">
            <a:spLocks/>
          </p:cNvSpPr>
          <p:nvPr/>
        </p:nvSpPr>
        <p:spPr>
          <a:xfrm>
            <a:off x="583968" y="1079482"/>
            <a:ext cx="11449743" cy="1299902"/>
          </a:xfrm>
          <a:prstGeom prst="rect">
            <a:avLst/>
          </a:prstGeom>
        </p:spPr>
        <p:txBody>
          <a:bodyPr vert="horz" lIns="91440" tIns="45720" rIns="91440" bIns="45720" rtlCol="0">
            <a:noAutofit/>
          </a:bodyPr>
          <a:lstStyle>
            <a:defPPr>
              <a:defRPr lang="zh-CN"/>
            </a:defPPr>
            <a:lvl1pPr marL="228600" indent="-228600">
              <a:lnSpc>
                <a:spcPct val="120000"/>
              </a:lnSpc>
              <a:spcBef>
                <a:spcPts val="1000"/>
              </a:spcBef>
              <a:buFont typeface="Arial" panose="020B0604020202020204" pitchFamily="34" charset="0"/>
              <a:buChar char="•"/>
              <a:defRPr sz="3600" b="1" baseline="0">
                <a:solidFill>
                  <a:srgbClr val="92D050"/>
                </a:solidFill>
                <a:latin typeface="宋体" panose="02010600030101010101" pitchFamily="2" charset="-122"/>
                <a:ea typeface="宋体" panose="02010600030101010101" pitchFamily="2" charset="-122"/>
              </a:defRPr>
            </a:lvl1pPr>
            <a:lvl2pPr marL="685800" indent="-228600">
              <a:lnSpc>
                <a:spcPct val="100000"/>
              </a:lnSpc>
              <a:spcBef>
                <a:spcPts val="500"/>
              </a:spcBef>
              <a:buFont typeface="Arial" panose="020B0604020202020204" pitchFamily="34" charset="0"/>
              <a:buChar char="•"/>
              <a:defRPr sz="2800" baseline="0">
                <a:solidFill>
                  <a:schemeClr val="accent1">
                    <a:lumMod val="40000"/>
                    <a:lumOff val="60000"/>
                  </a:schemeClr>
                </a:solidFill>
                <a:ea typeface="黑体" panose="02010609060101010101" pitchFamily="49" charset="-122"/>
              </a:defRPr>
            </a:lvl2pPr>
            <a:lvl3pPr marL="1143000" indent="-228600">
              <a:lnSpc>
                <a:spcPct val="100000"/>
              </a:lnSpc>
              <a:spcBef>
                <a:spcPts val="500"/>
              </a:spcBef>
              <a:buFont typeface="Arial" panose="020B0604020202020204" pitchFamily="34" charset="0"/>
              <a:buChar char="•"/>
              <a:defRPr sz="2400" b="1">
                <a:solidFill>
                  <a:schemeClr val="accent1">
                    <a:lumMod val="40000"/>
                    <a:lumOff val="60000"/>
                  </a:schemeClr>
                </a:solidFill>
              </a:defRPr>
            </a:lvl3pPr>
            <a:lvl4pPr marL="1600200" indent="-228600">
              <a:lnSpc>
                <a:spcPct val="90000"/>
              </a:lnSpc>
              <a:spcBef>
                <a:spcPts val="500"/>
              </a:spcBef>
              <a:buFont typeface="Arial" panose="020B0604020202020204" pitchFamily="34" charset="0"/>
              <a:buChar char="•"/>
              <a:defRPr sz="2000">
                <a:solidFill>
                  <a:schemeClr val="accent1">
                    <a:lumMod val="40000"/>
                    <a:lumOff val="60000"/>
                  </a:schemeClr>
                </a:solidFill>
              </a:defRPr>
            </a:lvl4pPr>
            <a:lvl5pPr marL="2057400" indent="-228600">
              <a:lnSpc>
                <a:spcPct val="90000"/>
              </a:lnSpc>
              <a:spcBef>
                <a:spcPts val="500"/>
              </a:spcBef>
              <a:buFont typeface="Arial" panose="020B0604020202020204" pitchFamily="34" charset="0"/>
              <a:buChar char="•"/>
              <a:defRPr sz="2000">
                <a:solidFill>
                  <a:schemeClr val="accent1">
                    <a:lumMod val="40000"/>
                    <a:lumOff val="60000"/>
                  </a:schemeClr>
                </a:solidFill>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zh-CN" altLang="en-US" dirty="0"/>
              <a:t>过去</a:t>
            </a:r>
            <a:r>
              <a:rPr lang="zh-CN" altLang="zh-CN" dirty="0"/>
              <a:t>多将学术不端的成因归结于外部制度因素</a:t>
            </a:r>
            <a:r>
              <a:rPr lang="zh-CN" altLang="en-US" dirty="0"/>
              <a:t>，特别是评价制度；但现在则更多强调科技工作者的自律</a:t>
            </a:r>
            <a:endParaRPr lang="en-US" altLang="zh-CN" dirty="0"/>
          </a:p>
        </p:txBody>
      </p:sp>
      <p:sp>
        <p:nvSpPr>
          <p:cNvPr id="8" name="内容占位符 2">
            <a:extLst>
              <a:ext uri="{FF2B5EF4-FFF2-40B4-BE49-F238E27FC236}">
                <a16:creationId xmlns="" xmlns:a16="http://schemas.microsoft.com/office/drawing/2014/main" id="{A2CA84D5-CE50-4384-931F-47D2DC0C7B32}"/>
              </a:ext>
            </a:extLst>
          </p:cNvPr>
          <p:cNvSpPr txBox="1">
            <a:spLocks/>
          </p:cNvSpPr>
          <p:nvPr/>
        </p:nvSpPr>
        <p:spPr>
          <a:xfrm>
            <a:off x="6417128" y="2499585"/>
            <a:ext cx="5557157" cy="3575415"/>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altLang="zh-CN" sz="2400" dirty="0">
                <a:solidFill>
                  <a:schemeClr val="accent3">
                    <a:lumMod val="20000"/>
                    <a:lumOff val="80000"/>
                  </a:schemeClr>
                </a:solidFill>
              </a:rPr>
              <a:t>2017</a:t>
            </a:r>
            <a:r>
              <a:rPr lang="zh-CN" altLang="en-US" sz="2400" dirty="0">
                <a:solidFill>
                  <a:schemeClr val="accent3">
                    <a:lumMod val="20000"/>
                    <a:lumOff val="80000"/>
                  </a:schemeClr>
                </a:solidFill>
              </a:rPr>
              <a:t>年调查中，科技工作者认为导致学术不端行为的主要原因排序：</a:t>
            </a:r>
            <a:endParaRPr lang="en-US" altLang="zh-CN" sz="2400" dirty="0">
              <a:solidFill>
                <a:schemeClr val="accent3">
                  <a:lumMod val="20000"/>
                  <a:lumOff val="80000"/>
                </a:schemeClr>
              </a:solidFill>
            </a:endParaRPr>
          </a:p>
          <a:p>
            <a:pPr lvl="1">
              <a:lnSpc>
                <a:spcPct val="120000"/>
              </a:lnSpc>
            </a:pPr>
            <a:r>
              <a:rPr lang="en-US" altLang="zh-CN" sz="2400" b="1" dirty="0">
                <a:solidFill>
                  <a:schemeClr val="accent3">
                    <a:lumMod val="20000"/>
                    <a:lumOff val="80000"/>
                  </a:schemeClr>
                </a:solidFill>
                <a:ea typeface="宋体" panose="02010600030101010101" pitchFamily="2" charset="-122"/>
              </a:rPr>
              <a:t>No.1  </a:t>
            </a:r>
            <a:r>
              <a:rPr lang="zh-CN" altLang="en-US" sz="2400" b="1" dirty="0">
                <a:solidFill>
                  <a:schemeClr val="accent3">
                    <a:lumMod val="20000"/>
                    <a:lumOff val="80000"/>
                  </a:schemeClr>
                </a:solidFill>
                <a:ea typeface="宋体" panose="02010600030101010101" pitchFamily="2" charset="-122"/>
              </a:rPr>
              <a:t>研究者自律不够</a:t>
            </a:r>
            <a:endParaRPr lang="en-US" altLang="zh-CN" sz="2400" b="1" dirty="0">
              <a:solidFill>
                <a:schemeClr val="accent3">
                  <a:lumMod val="20000"/>
                  <a:lumOff val="80000"/>
                </a:schemeClr>
              </a:solidFill>
              <a:ea typeface="宋体" panose="02010600030101010101" pitchFamily="2" charset="-122"/>
            </a:endParaRPr>
          </a:p>
          <a:p>
            <a:pPr lvl="1">
              <a:lnSpc>
                <a:spcPct val="120000"/>
              </a:lnSpc>
            </a:pPr>
            <a:r>
              <a:rPr lang="en-US" altLang="zh-CN" sz="2400" b="1" dirty="0">
                <a:solidFill>
                  <a:schemeClr val="accent3">
                    <a:lumMod val="20000"/>
                    <a:lumOff val="80000"/>
                  </a:schemeClr>
                </a:solidFill>
                <a:ea typeface="宋体" panose="02010600030101010101" pitchFamily="2" charset="-122"/>
              </a:rPr>
              <a:t>No.2  </a:t>
            </a:r>
            <a:r>
              <a:rPr lang="zh-CN" altLang="en-US" sz="2400" b="1" dirty="0">
                <a:solidFill>
                  <a:schemeClr val="accent3">
                    <a:lumMod val="20000"/>
                    <a:lumOff val="80000"/>
                  </a:schemeClr>
                </a:solidFill>
                <a:ea typeface="宋体" panose="02010600030101010101" pitchFamily="2" charset="-122"/>
              </a:rPr>
              <a:t>监督机制不健全</a:t>
            </a:r>
            <a:endParaRPr lang="en-US" altLang="zh-CN" sz="2400" b="1" dirty="0">
              <a:solidFill>
                <a:schemeClr val="accent3">
                  <a:lumMod val="20000"/>
                  <a:lumOff val="80000"/>
                </a:schemeClr>
              </a:solidFill>
              <a:ea typeface="宋体" panose="02010600030101010101" pitchFamily="2" charset="-122"/>
            </a:endParaRPr>
          </a:p>
          <a:p>
            <a:pPr lvl="1">
              <a:lnSpc>
                <a:spcPct val="120000"/>
              </a:lnSpc>
            </a:pPr>
            <a:r>
              <a:rPr lang="en-US" altLang="zh-CN" sz="2400" b="1" dirty="0">
                <a:solidFill>
                  <a:schemeClr val="accent3">
                    <a:lumMod val="20000"/>
                    <a:lumOff val="80000"/>
                  </a:schemeClr>
                </a:solidFill>
                <a:ea typeface="宋体" panose="02010600030101010101" pitchFamily="2" charset="-122"/>
              </a:rPr>
              <a:t>No.3  </a:t>
            </a:r>
            <a:r>
              <a:rPr lang="zh-CN" altLang="en-US" sz="2400" b="1" dirty="0">
                <a:solidFill>
                  <a:schemeClr val="accent3">
                    <a:lumMod val="20000"/>
                    <a:lumOff val="80000"/>
                  </a:schemeClr>
                </a:solidFill>
                <a:ea typeface="宋体" panose="02010600030101010101" pitchFamily="2" charset="-122"/>
              </a:rPr>
              <a:t>现行评价制度驱使</a:t>
            </a:r>
            <a:endParaRPr lang="en-US" altLang="zh-CN" sz="2400" b="1" dirty="0">
              <a:solidFill>
                <a:schemeClr val="accent3">
                  <a:lumMod val="20000"/>
                  <a:lumOff val="80000"/>
                </a:schemeClr>
              </a:solidFill>
              <a:ea typeface="宋体" panose="02010600030101010101" pitchFamily="2" charset="-122"/>
            </a:endParaRPr>
          </a:p>
          <a:p>
            <a:pPr lvl="1">
              <a:lnSpc>
                <a:spcPct val="120000"/>
              </a:lnSpc>
            </a:pPr>
            <a:r>
              <a:rPr lang="en-US" altLang="zh-CN" sz="2400" b="1" dirty="0">
                <a:solidFill>
                  <a:schemeClr val="accent3">
                    <a:lumMod val="20000"/>
                    <a:lumOff val="80000"/>
                  </a:schemeClr>
                </a:solidFill>
                <a:ea typeface="宋体" panose="02010600030101010101" pitchFamily="2" charset="-122"/>
              </a:rPr>
              <a:t>No.4  </a:t>
            </a:r>
            <a:r>
              <a:rPr lang="zh-CN" altLang="en-US" sz="2400" b="1" dirty="0">
                <a:solidFill>
                  <a:schemeClr val="accent3">
                    <a:lumMod val="20000"/>
                    <a:lumOff val="80000"/>
                  </a:schemeClr>
                </a:solidFill>
                <a:ea typeface="宋体" panose="02010600030101010101" pitchFamily="2" charset="-122"/>
              </a:rPr>
              <a:t>社会大环境所致</a:t>
            </a:r>
            <a:endParaRPr lang="en-US" altLang="zh-CN" sz="2400" b="1" dirty="0">
              <a:solidFill>
                <a:schemeClr val="accent3">
                  <a:lumMod val="20000"/>
                  <a:lumOff val="80000"/>
                </a:schemeClr>
              </a:solidFill>
              <a:ea typeface="宋体" panose="02010600030101010101" pitchFamily="2" charset="-122"/>
            </a:endParaRPr>
          </a:p>
          <a:p>
            <a:pPr>
              <a:lnSpc>
                <a:spcPct val="120000"/>
              </a:lnSpc>
            </a:pPr>
            <a:endParaRPr lang="zh-CN" altLang="en-US" sz="2400" dirty="0">
              <a:solidFill>
                <a:schemeClr val="accent3">
                  <a:lumMod val="20000"/>
                  <a:lumOff val="80000"/>
                </a:schemeClr>
              </a:solidFill>
            </a:endParaRPr>
          </a:p>
        </p:txBody>
      </p:sp>
    </p:spTree>
    <p:extLst>
      <p:ext uri="{BB962C8B-B14F-4D97-AF65-F5344CB8AC3E}">
        <p14:creationId xmlns:p14="http://schemas.microsoft.com/office/powerpoint/2010/main" val="39559999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 xmlns:a16="http://schemas.microsoft.com/office/drawing/2014/main" id="{CE0C1292-9C73-4DF5-9F80-CFDCD4D43C0E}"/>
              </a:ext>
            </a:extLst>
          </p:cNvPr>
          <p:cNvSpPr>
            <a:spLocks noGrp="1"/>
          </p:cNvSpPr>
          <p:nvPr>
            <p:ph idx="1"/>
          </p:nvPr>
        </p:nvSpPr>
        <p:spPr>
          <a:xfrm>
            <a:off x="9205547" y="562710"/>
            <a:ext cx="2540976" cy="5943599"/>
          </a:xfrm>
        </p:spPr>
        <p:txBody>
          <a:bodyPr vert="horz" lIns="91440" tIns="45720" rIns="91440" bIns="45720" rtlCol="0">
            <a:normAutofit fontScale="92500"/>
          </a:bodyPr>
          <a:lstStyle/>
          <a:p>
            <a:r>
              <a:rPr lang="zh-CN" altLang="en-US" sz="2400" dirty="0"/>
              <a:t>大学教师</a:t>
            </a:r>
            <a:r>
              <a:rPr lang="en-US" altLang="zh-CN" sz="2400" dirty="0"/>
              <a:t>2008</a:t>
            </a:r>
            <a:r>
              <a:rPr lang="zh-CN" altLang="en-US" sz="2400" dirty="0"/>
              <a:t>年认为评价制度、自律和监督机制是排前三位的原因，</a:t>
            </a:r>
            <a:r>
              <a:rPr lang="en-US" altLang="zh-CN" sz="2400" dirty="0"/>
              <a:t>2017</a:t>
            </a:r>
            <a:r>
              <a:rPr lang="zh-CN" altLang="en-US" sz="2400" dirty="0"/>
              <a:t>年变为自律</a:t>
            </a:r>
            <a:r>
              <a:rPr lang="en-US" altLang="zh-CN" sz="2400" dirty="0"/>
              <a:t>&gt;</a:t>
            </a:r>
            <a:r>
              <a:rPr lang="zh-CN" altLang="en-US" sz="2400" dirty="0"/>
              <a:t>评价</a:t>
            </a:r>
            <a:r>
              <a:rPr lang="en-US" altLang="zh-CN" sz="2400" dirty="0"/>
              <a:t>&gt;</a:t>
            </a:r>
            <a:r>
              <a:rPr lang="zh-CN" altLang="en-US" sz="2400" dirty="0"/>
              <a:t>监督</a:t>
            </a:r>
            <a:endParaRPr lang="en-US" altLang="zh-CN" sz="2400" dirty="0"/>
          </a:p>
          <a:p>
            <a:r>
              <a:rPr lang="zh-CN" altLang="en-US" sz="2400" dirty="0"/>
              <a:t>院所人员</a:t>
            </a:r>
            <a:r>
              <a:rPr lang="en-US" altLang="zh-CN" sz="2400" dirty="0"/>
              <a:t>2008</a:t>
            </a:r>
            <a:r>
              <a:rPr lang="zh-CN" altLang="en-US" sz="2400" dirty="0"/>
              <a:t>年主要归因顺序与大学老师类似，但</a:t>
            </a:r>
            <a:r>
              <a:rPr lang="en-US" altLang="zh-CN" sz="2400" dirty="0"/>
              <a:t>2017</a:t>
            </a:r>
            <a:r>
              <a:rPr lang="zh-CN" altLang="en-US" sz="2400" dirty="0"/>
              <a:t>年的排序则是自律</a:t>
            </a:r>
            <a:r>
              <a:rPr lang="en-US" altLang="zh-CN" sz="2400" dirty="0"/>
              <a:t>&gt;</a:t>
            </a:r>
            <a:r>
              <a:rPr lang="zh-CN" altLang="en-US" sz="2400" dirty="0"/>
              <a:t>监督</a:t>
            </a:r>
            <a:r>
              <a:rPr lang="en-US" altLang="zh-CN" sz="2400" dirty="0"/>
              <a:t>&gt;</a:t>
            </a:r>
            <a:r>
              <a:rPr lang="zh-CN" altLang="en-US" sz="2400" dirty="0"/>
              <a:t>评价</a:t>
            </a:r>
            <a:endParaRPr lang="en-US" altLang="zh-CN" sz="2400" dirty="0"/>
          </a:p>
          <a:p>
            <a:r>
              <a:rPr lang="zh-CN" altLang="en-US" sz="2400" dirty="0"/>
              <a:t>卫生机构与企业人员到</a:t>
            </a:r>
            <a:r>
              <a:rPr lang="en-US" altLang="zh-CN" sz="2400" dirty="0"/>
              <a:t>2017</a:t>
            </a:r>
            <a:r>
              <a:rPr lang="zh-CN" altLang="en-US" sz="2400" dirty="0"/>
              <a:t>年仍认为监督机制是第一位的原因</a:t>
            </a:r>
          </a:p>
        </p:txBody>
      </p:sp>
      <p:pic>
        <p:nvPicPr>
          <p:cNvPr id="19" name="图片 18">
            <a:extLst>
              <a:ext uri="{FF2B5EF4-FFF2-40B4-BE49-F238E27FC236}">
                <a16:creationId xmlns="" xmlns:a16="http://schemas.microsoft.com/office/drawing/2014/main" id="{7BFB8EBA-10E8-4C81-9BBC-2AFE244F6AA8}"/>
              </a:ext>
            </a:extLst>
          </p:cNvPr>
          <p:cNvPicPr>
            <a:picLocks noChangeAspect="1"/>
          </p:cNvPicPr>
          <p:nvPr/>
        </p:nvPicPr>
        <p:blipFill>
          <a:blip r:embed="rId2"/>
          <a:stretch>
            <a:fillRect/>
          </a:stretch>
        </p:blipFill>
        <p:spPr>
          <a:xfrm>
            <a:off x="115339" y="489378"/>
            <a:ext cx="8870449" cy="5879243"/>
          </a:xfrm>
          <a:prstGeom prst="rect">
            <a:avLst/>
          </a:prstGeom>
        </p:spPr>
      </p:pic>
      <p:sp>
        <p:nvSpPr>
          <p:cNvPr id="20" name="文本框 19">
            <a:extLst>
              <a:ext uri="{FF2B5EF4-FFF2-40B4-BE49-F238E27FC236}">
                <a16:creationId xmlns="" xmlns:a16="http://schemas.microsoft.com/office/drawing/2014/main" id="{B25A7887-B7B1-4158-8D1C-03D40984ABCF}"/>
              </a:ext>
            </a:extLst>
          </p:cNvPr>
          <p:cNvSpPr txBox="1"/>
          <p:nvPr/>
        </p:nvSpPr>
        <p:spPr>
          <a:xfrm>
            <a:off x="115339" y="6352420"/>
            <a:ext cx="7332786" cy="307777"/>
          </a:xfrm>
          <a:prstGeom prst="rect">
            <a:avLst/>
          </a:prstGeom>
          <a:noFill/>
        </p:spPr>
        <p:txBody>
          <a:bodyPr wrap="square" rtlCol="0">
            <a:spAutoFit/>
          </a:bodyPr>
          <a:lstStyle/>
          <a:p>
            <a:r>
              <a:rPr lang="zh-CN" altLang="en-US" sz="1400" dirty="0">
                <a:solidFill>
                  <a:schemeClr val="bg1"/>
                </a:solidFill>
              </a:rPr>
              <a:t>数据来源：三次全国科技 工作者状况调查</a:t>
            </a:r>
            <a:endParaRPr lang="zh-CN" altLang="en-US" sz="1400" b="1" dirty="0">
              <a:solidFill>
                <a:schemeClr val="bg1"/>
              </a:solidFill>
            </a:endParaRPr>
          </a:p>
        </p:txBody>
      </p:sp>
    </p:spTree>
    <p:extLst>
      <p:ext uri="{BB962C8B-B14F-4D97-AF65-F5344CB8AC3E}">
        <p14:creationId xmlns:p14="http://schemas.microsoft.com/office/powerpoint/2010/main" val="33528551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 xmlns:a16="http://schemas.microsoft.com/office/drawing/2014/main" id="{0C2A7E27-5F67-461E-A78A-52F3F9522991}"/>
              </a:ext>
            </a:extLst>
          </p:cNvPr>
          <p:cNvSpPr>
            <a:spLocks noGrp="1"/>
          </p:cNvSpPr>
          <p:nvPr>
            <p:ph idx="1"/>
          </p:nvPr>
        </p:nvSpPr>
        <p:spPr>
          <a:xfrm>
            <a:off x="838200" y="401271"/>
            <a:ext cx="10515600" cy="1473711"/>
          </a:xfrm>
        </p:spPr>
        <p:txBody>
          <a:bodyPr vert="horz" lIns="91440" tIns="45720" rIns="91440" bIns="45720" rtlCol="0">
            <a:noAutofit/>
          </a:bodyPr>
          <a:lstStyle/>
          <a:p>
            <a:pPr>
              <a:lnSpc>
                <a:spcPct val="120000"/>
              </a:lnSpc>
            </a:pPr>
            <a:r>
              <a:rPr lang="zh-CN" altLang="en-US" sz="3600" b="1" dirty="0">
                <a:solidFill>
                  <a:srgbClr val="92D050"/>
                </a:solidFill>
                <a:latin typeface="宋体" panose="02010600030101010101" pitchFamily="2" charset="-122"/>
                <a:ea typeface="宋体" panose="02010600030101010101" pitchFamily="2" charset="-122"/>
              </a:rPr>
              <a:t>希望采取何种措施治理学术不端行为？</a:t>
            </a:r>
            <a:endParaRPr lang="en-US" altLang="zh-CN" sz="3600" b="1" dirty="0">
              <a:solidFill>
                <a:srgbClr val="92D050"/>
              </a:solidFill>
              <a:latin typeface="宋体" panose="02010600030101010101" pitchFamily="2" charset="-122"/>
              <a:ea typeface="宋体" panose="02010600030101010101" pitchFamily="2" charset="-122"/>
            </a:endParaRPr>
          </a:p>
          <a:p>
            <a:pPr lvl="1"/>
            <a:r>
              <a:rPr lang="zh-CN" altLang="en-US" dirty="0"/>
              <a:t>完善评价机制、完善管理体制、加大惩戒力度</a:t>
            </a:r>
            <a:r>
              <a:rPr lang="en-US" altLang="zh-CN" dirty="0"/>
              <a:t>……</a:t>
            </a:r>
            <a:endParaRPr lang="zh-CN" altLang="en-US" dirty="0"/>
          </a:p>
        </p:txBody>
      </p:sp>
      <p:graphicFrame>
        <p:nvGraphicFramePr>
          <p:cNvPr id="5" name="图表 4">
            <a:extLst>
              <a:ext uri="{FF2B5EF4-FFF2-40B4-BE49-F238E27FC236}">
                <a16:creationId xmlns="" xmlns:a16="http://schemas.microsoft.com/office/drawing/2014/main" id="{F780F33F-87F4-485E-8240-849DE0F71304}"/>
              </a:ext>
            </a:extLst>
          </p:cNvPr>
          <p:cNvGraphicFramePr>
            <a:graphicFrameLocks/>
          </p:cNvGraphicFramePr>
          <p:nvPr>
            <p:extLst>
              <p:ext uri="{D42A27DB-BD31-4B8C-83A1-F6EECF244321}">
                <p14:modId xmlns:p14="http://schemas.microsoft.com/office/powerpoint/2010/main" val="1453387364"/>
              </p:ext>
            </p:extLst>
          </p:nvPr>
        </p:nvGraphicFramePr>
        <p:xfrm>
          <a:off x="738554" y="2057399"/>
          <a:ext cx="10615246" cy="428185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对象 7">
            <a:extLst>
              <a:ext uri="{FF2B5EF4-FFF2-40B4-BE49-F238E27FC236}">
                <a16:creationId xmlns="" xmlns:a16="http://schemas.microsoft.com/office/drawing/2014/main" id="{B6FD8B97-F306-4053-96BB-5CC8CEF72E8E}"/>
              </a:ext>
            </a:extLst>
          </p:cNvPr>
          <p:cNvGraphicFramePr>
            <a:graphicFrameLocks noChangeAspect="1"/>
          </p:cNvGraphicFramePr>
          <p:nvPr>
            <p:extLst>
              <p:ext uri="{D42A27DB-BD31-4B8C-83A1-F6EECF244321}">
                <p14:modId xmlns:p14="http://schemas.microsoft.com/office/powerpoint/2010/main" val="2180184756"/>
              </p:ext>
            </p:extLst>
          </p:nvPr>
        </p:nvGraphicFramePr>
        <p:xfrm>
          <a:off x="1034472" y="4989224"/>
          <a:ext cx="10418974" cy="866632"/>
        </p:xfrm>
        <a:graphic>
          <a:graphicData uri="http://schemas.openxmlformats.org/presentationml/2006/ole">
            <mc:AlternateContent xmlns:mc="http://schemas.openxmlformats.org/markup-compatibility/2006">
              <mc:Choice xmlns:v="urn:schemas-microsoft-com:vml" Requires="v">
                <p:oleObj spid="_x0000_s1037" name="Worksheet" r:id="rId5" imgW="7553289" imgH="552350" progId="Excel.Sheet.12">
                  <p:embed/>
                </p:oleObj>
              </mc:Choice>
              <mc:Fallback>
                <p:oleObj name="Worksheet" r:id="rId5" imgW="7553289" imgH="552350" progId="Excel.Sheet.12">
                  <p:embed/>
                  <p:pic>
                    <p:nvPicPr>
                      <p:cNvPr id="0" name=""/>
                      <p:cNvPicPr/>
                      <p:nvPr/>
                    </p:nvPicPr>
                    <p:blipFill>
                      <a:blip r:embed="rId6"/>
                      <a:stretch>
                        <a:fillRect/>
                      </a:stretch>
                    </p:blipFill>
                    <p:spPr>
                      <a:xfrm>
                        <a:off x="1034472" y="4989224"/>
                        <a:ext cx="10418974" cy="866632"/>
                      </a:xfrm>
                      <a:prstGeom prst="rect">
                        <a:avLst/>
                      </a:prstGeom>
                      <a:solidFill>
                        <a:schemeClr val="tx1"/>
                      </a:solidFill>
                    </p:spPr>
                  </p:pic>
                </p:oleObj>
              </mc:Fallback>
            </mc:AlternateContent>
          </a:graphicData>
        </a:graphic>
      </p:graphicFrame>
    </p:spTree>
    <p:extLst>
      <p:ext uri="{BB962C8B-B14F-4D97-AF65-F5344CB8AC3E}">
        <p14:creationId xmlns:p14="http://schemas.microsoft.com/office/powerpoint/2010/main" val="24201621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418493" y="372091"/>
            <a:ext cx="9144000" cy="2387600"/>
          </a:xfrm>
        </p:spPr>
        <p:txBody>
          <a:bodyPr>
            <a:normAutofit/>
          </a:bodyPr>
          <a:lstStyle/>
          <a:p>
            <a:r>
              <a:rPr lang="zh-CN" altLang="en-US" sz="5400" b="1" dirty="0">
                <a:latin typeface="楷体" panose="02010609060101010101" pitchFamily="49" charset="-122"/>
                <a:ea typeface="楷体" panose="02010609060101010101" pitchFamily="49" charset="-122"/>
              </a:rPr>
              <a:t>博士毕业生</a:t>
            </a:r>
            <a:r>
              <a:rPr lang="en-US" altLang="zh-CN" sz="5400" b="1" dirty="0">
                <a:latin typeface="楷体" panose="02010609060101010101" pitchFamily="49" charset="-122"/>
                <a:ea typeface="楷体" panose="02010609060101010101" pitchFamily="49" charset="-122"/>
              </a:rPr>
              <a:t/>
            </a:r>
            <a:br>
              <a:rPr lang="en-US" altLang="zh-CN" sz="5400" b="1" dirty="0">
                <a:latin typeface="楷体" panose="02010609060101010101" pitchFamily="49" charset="-122"/>
                <a:ea typeface="楷体" panose="02010609060101010101" pitchFamily="49" charset="-122"/>
              </a:rPr>
            </a:br>
            <a:r>
              <a:rPr lang="zh-CN" altLang="en-US" sz="5400" b="1" dirty="0">
                <a:latin typeface="楷体" panose="02010609060101010101" pitchFamily="49" charset="-122"/>
                <a:ea typeface="楷体" panose="02010609060101010101" pitchFamily="49" charset="-122"/>
              </a:rPr>
              <a:t>对科研不端环境的判断 </a:t>
            </a:r>
          </a:p>
        </p:txBody>
      </p:sp>
    </p:spTree>
    <p:extLst>
      <p:ext uri="{BB962C8B-B14F-4D97-AF65-F5344CB8AC3E}">
        <p14:creationId xmlns:p14="http://schemas.microsoft.com/office/powerpoint/2010/main" val="31869857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数据：博士毕业生职业取向调查</a:t>
            </a:r>
          </a:p>
        </p:txBody>
      </p:sp>
      <p:sp>
        <p:nvSpPr>
          <p:cNvPr id="4" name="内容占位符 2"/>
          <p:cNvSpPr txBox="1">
            <a:spLocks/>
          </p:cNvSpPr>
          <p:nvPr/>
        </p:nvSpPr>
        <p:spPr>
          <a:xfrm>
            <a:off x="838200" y="1970776"/>
            <a:ext cx="4623487" cy="4281744"/>
          </a:xfrm>
          <a:prstGeom prst="rect">
            <a:avLst/>
          </a:prstGeom>
          <a:effectLst>
            <a:glow rad="228600">
              <a:schemeClr val="accent2">
                <a:satMod val="175000"/>
                <a:alpha val="40000"/>
              </a:schemeClr>
            </a:glow>
          </a:effectLst>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altLang="zh-CN" sz="2100" b="1" u="sng" dirty="0">
                <a:solidFill>
                  <a:schemeClr val="bg1"/>
                </a:solidFill>
                <a:latin typeface="楷体" panose="02010609060101010101" pitchFamily="49" charset="-122"/>
                <a:ea typeface="楷体" panose="02010609060101010101" pitchFamily="49" charset="-122"/>
              </a:rPr>
              <a:t>2007</a:t>
            </a:r>
            <a:r>
              <a:rPr lang="zh-CN" altLang="en-US" sz="2100" b="1" u="sng" dirty="0">
                <a:solidFill>
                  <a:schemeClr val="bg1"/>
                </a:solidFill>
                <a:latin typeface="楷体" panose="02010609060101010101" pitchFamily="49" charset="-122"/>
                <a:ea typeface="楷体" panose="02010609060101010101" pitchFamily="49" charset="-122"/>
              </a:rPr>
              <a:t>年博士学位获得者职业取向调查</a:t>
            </a:r>
            <a:endParaRPr lang="en-US" altLang="zh-CN" sz="2100" dirty="0">
              <a:solidFill>
                <a:schemeClr val="bg1"/>
              </a:solidFill>
            </a:endParaRPr>
          </a:p>
          <a:p>
            <a:pPr marL="0" indent="0">
              <a:lnSpc>
                <a:spcPct val="120000"/>
              </a:lnSpc>
              <a:buNone/>
            </a:pPr>
            <a:r>
              <a:rPr lang="zh-CN" altLang="en-US" sz="2100" dirty="0">
                <a:solidFill>
                  <a:schemeClr val="bg1"/>
                </a:solidFill>
              </a:rPr>
              <a:t>多阶段典型抽样方法，先在全国四个城市中共抽取了十四所高校及研究院所，然后以整群抽样的方法，在这些院校的各院系中共抽取了</a:t>
            </a:r>
            <a:r>
              <a:rPr lang="en-US" altLang="zh-CN" sz="2100" dirty="0">
                <a:solidFill>
                  <a:schemeClr val="bg1"/>
                </a:solidFill>
              </a:rPr>
              <a:t>3000</a:t>
            </a:r>
            <a:r>
              <a:rPr lang="zh-CN" altLang="en-US" sz="2100" dirty="0">
                <a:solidFill>
                  <a:schemeClr val="bg1"/>
                </a:solidFill>
              </a:rPr>
              <a:t>名应届博士毕业研究生，对他们发放问卷进行自填式问卷调查。结果共回收有效问卷</a:t>
            </a:r>
            <a:r>
              <a:rPr lang="en-US" altLang="zh-CN" sz="2100" dirty="0">
                <a:solidFill>
                  <a:schemeClr val="bg1"/>
                </a:solidFill>
              </a:rPr>
              <a:t>1903</a:t>
            </a:r>
            <a:r>
              <a:rPr lang="zh-CN" altLang="en-US" sz="2100" dirty="0">
                <a:solidFill>
                  <a:schemeClr val="bg1"/>
                </a:solidFill>
              </a:rPr>
              <a:t>份，有效回收率为</a:t>
            </a:r>
            <a:r>
              <a:rPr lang="en-US" altLang="zh-CN" sz="2100" dirty="0">
                <a:solidFill>
                  <a:schemeClr val="bg1"/>
                </a:solidFill>
              </a:rPr>
              <a:t>63.4%</a:t>
            </a:r>
          </a:p>
        </p:txBody>
      </p:sp>
      <p:sp>
        <p:nvSpPr>
          <p:cNvPr id="5" name="内容占位符 2"/>
          <p:cNvSpPr txBox="1">
            <a:spLocks/>
          </p:cNvSpPr>
          <p:nvPr/>
        </p:nvSpPr>
        <p:spPr>
          <a:xfrm>
            <a:off x="6287529" y="1970776"/>
            <a:ext cx="4701747" cy="4349580"/>
          </a:xfrm>
          <a:prstGeom prst="rect">
            <a:avLst/>
          </a:prstGeom>
          <a:effectLst>
            <a:glow rad="228600">
              <a:schemeClr val="accent2">
                <a:satMod val="175000"/>
                <a:alpha val="40000"/>
              </a:schemeClr>
            </a:glow>
          </a:effectLst>
        </p:spPr>
        <p:style>
          <a:lnRef idx="2">
            <a:schemeClr val="accent5">
              <a:shade val="50000"/>
            </a:schemeClr>
          </a:lnRef>
          <a:fillRef idx="1">
            <a:schemeClr val="accent5"/>
          </a:fillRef>
          <a:effectRef idx="0">
            <a:schemeClr val="accent5"/>
          </a:effectRef>
          <a:fontRef idx="minor">
            <a:schemeClr val="lt1"/>
          </a:fontRef>
        </p:style>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None/>
            </a:pPr>
            <a:r>
              <a:rPr lang="en-US" altLang="zh-CN" sz="2100" b="1" u="sng" dirty="0">
                <a:solidFill>
                  <a:schemeClr val="bg1"/>
                </a:solidFill>
                <a:latin typeface="楷体" panose="02010609060101010101" pitchFamily="49" charset="-122"/>
                <a:ea typeface="楷体" panose="02010609060101010101" pitchFamily="49" charset="-122"/>
              </a:rPr>
              <a:t>2016</a:t>
            </a:r>
            <a:r>
              <a:rPr lang="zh-CN" altLang="en-US" sz="2100" b="1" u="sng" dirty="0">
                <a:solidFill>
                  <a:schemeClr val="bg1"/>
                </a:solidFill>
                <a:latin typeface="楷体" panose="02010609060101010101" pitchFamily="49" charset="-122"/>
                <a:ea typeface="楷体" panose="02010609060101010101" pitchFamily="49" charset="-122"/>
              </a:rPr>
              <a:t>年博士学位获得者职业取向调查</a:t>
            </a:r>
            <a:endParaRPr lang="en-US" altLang="zh-CN" sz="2100" dirty="0">
              <a:solidFill>
                <a:schemeClr val="bg1"/>
              </a:solidFill>
            </a:endParaRPr>
          </a:p>
          <a:p>
            <a:pPr marL="0" indent="0">
              <a:lnSpc>
                <a:spcPct val="120000"/>
              </a:lnSpc>
              <a:buNone/>
            </a:pPr>
            <a:r>
              <a:rPr lang="zh-CN" altLang="en-US" sz="2100" dirty="0">
                <a:solidFill>
                  <a:schemeClr val="bg1"/>
                </a:solidFill>
              </a:rPr>
              <a:t>多阶段随机抽样，首先在全国抽取</a:t>
            </a:r>
            <a:r>
              <a:rPr lang="en-US" altLang="zh-CN" sz="2100" dirty="0">
                <a:solidFill>
                  <a:schemeClr val="bg1"/>
                </a:solidFill>
              </a:rPr>
              <a:t>52</a:t>
            </a:r>
            <a:r>
              <a:rPr lang="zh-CN" altLang="en-US" sz="2100" dirty="0">
                <a:solidFill>
                  <a:schemeClr val="bg1"/>
                </a:solidFill>
              </a:rPr>
              <a:t>所大学 </a:t>
            </a:r>
            <a:r>
              <a:rPr lang="en-US" altLang="zh-CN" sz="2100" dirty="0">
                <a:solidFill>
                  <a:schemeClr val="bg1"/>
                </a:solidFill>
              </a:rPr>
              <a:t>+ </a:t>
            </a:r>
            <a:r>
              <a:rPr lang="zh-CN" altLang="en-US" sz="2100" dirty="0">
                <a:solidFill>
                  <a:schemeClr val="bg1"/>
                </a:solidFill>
              </a:rPr>
              <a:t>中科院 </a:t>
            </a:r>
            <a:r>
              <a:rPr lang="en-US" altLang="zh-CN" sz="2100" dirty="0">
                <a:solidFill>
                  <a:schemeClr val="bg1"/>
                </a:solidFill>
              </a:rPr>
              <a:t>+ </a:t>
            </a:r>
            <a:r>
              <a:rPr lang="zh-CN" altLang="en-US" sz="2100" dirty="0">
                <a:solidFill>
                  <a:schemeClr val="bg1"/>
                </a:solidFill>
              </a:rPr>
              <a:t>社科院 </a:t>
            </a:r>
            <a:r>
              <a:rPr lang="en-US" altLang="zh-CN" sz="2100" dirty="0">
                <a:solidFill>
                  <a:schemeClr val="bg1"/>
                </a:solidFill>
              </a:rPr>
              <a:t>+ </a:t>
            </a:r>
            <a:r>
              <a:rPr lang="zh-CN" altLang="en-US" sz="2100" dirty="0">
                <a:solidFill>
                  <a:schemeClr val="bg1"/>
                </a:solidFill>
              </a:rPr>
              <a:t>协和医学院，然后以整群抽样方法抽取学校中所有应届博士毕业生。给对象发送带有调查问卷链接的电子邮件，由其上网填答。共通知调查对象</a:t>
            </a:r>
            <a:r>
              <a:rPr lang="en-US" altLang="zh-CN" sz="2100" dirty="0">
                <a:solidFill>
                  <a:schemeClr val="bg1"/>
                </a:solidFill>
              </a:rPr>
              <a:t>9289</a:t>
            </a:r>
            <a:r>
              <a:rPr lang="zh-CN" altLang="en-US" sz="2100" dirty="0">
                <a:solidFill>
                  <a:schemeClr val="bg1"/>
                </a:solidFill>
              </a:rPr>
              <a:t>人，共回收有效问卷</a:t>
            </a:r>
            <a:r>
              <a:rPr lang="en-US" altLang="zh-CN" sz="2100" dirty="0">
                <a:solidFill>
                  <a:schemeClr val="bg1"/>
                </a:solidFill>
              </a:rPr>
              <a:t>4018</a:t>
            </a:r>
            <a:r>
              <a:rPr lang="zh-CN" altLang="en-US" sz="2100" dirty="0">
                <a:solidFill>
                  <a:schemeClr val="bg1"/>
                </a:solidFill>
              </a:rPr>
              <a:t>份，有效回答率</a:t>
            </a:r>
            <a:r>
              <a:rPr lang="en-US" altLang="zh-CN" sz="2100" dirty="0">
                <a:solidFill>
                  <a:schemeClr val="bg1"/>
                </a:solidFill>
              </a:rPr>
              <a:t>43.3% </a:t>
            </a:r>
          </a:p>
          <a:p>
            <a:pPr marL="0" indent="0">
              <a:lnSpc>
                <a:spcPct val="120000"/>
              </a:lnSpc>
              <a:buNone/>
            </a:pPr>
            <a:endParaRPr lang="en-US" altLang="zh-CN" sz="2100" dirty="0">
              <a:solidFill>
                <a:schemeClr val="bg1"/>
              </a:solidFill>
            </a:endParaRPr>
          </a:p>
        </p:txBody>
      </p:sp>
    </p:spTree>
    <p:extLst>
      <p:ext uri="{BB962C8B-B14F-4D97-AF65-F5344CB8AC3E}">
        <p14:creationId xmlns:p14="http://schemas.microsoft.com/office/powerpoint/2010/main" val="3982046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科研诚信</a:t>
            </a:r>
          </a:p>
        </p:txBody>
      </p:sp>
      <p:sp>
        <p:nvSpPr>
          <p:cNvPr id="3" name="内容占位符 2"/>
          <p:cNvSpPr>
            <a:spLocks noGrp="1"/>
          </p:cNvSpPr>
          <p:nvPr>
            <p:ph idx="1"/>
          </p:nvPr>
        </p:nvSpPr>
        <p:spPr/>
        <p:txBody>
          <a:bodyPr/>
          <a:lstStyle/>
          <a:p>
            <a:r>
              <a:rPr lang="zh-CN" altLang="en-US" dirty="0"/>
              <a:t>指科技人员在科技活动中弘扬以追求真理、实事求是、崇尚创新、开放协作为核心的科学精神，遵守相关法律法规，恪守科学道德准则，遵循科学共同体公认的行为规范</a:t>
            </a:r>
            <a:endParaRPr lang="en-US" altLang="zh-CN" dirty="0"/>
          </a:p>
          <a:p>
            <a:r>
              <a:rPr lang="zh-CN" altLang="en-US" dirty="0"/>
              <a:t>科研诚信与科研伦理是相关联又有区别的概念</a:t>
            </a:r>
            <a:endParaRPr lang="en-US" altLang="zh-CN" dirty="0"/>
          </a:p>
          <a:p>
            <a:pPr lvl="1"/>
            <a:r>
              <a:rPr lang="zh-CN" altLang="en-US" dirty="0"/>
              <a:t>均属“负责任研究行为”</a:t>
            </a:r>
            <a:endParaRPr lang="en-US" altLang="zh-CN" dirty="0"/>
          </a:p>
          <a:p>
            <a:pPr lvl="1"/>
            <a:r>
              <a:rPr lang="zh-CN" altLang="en-US" dirty="0"/>
              <a:t>诚信是（内部）“帮规”，伦理是（外部）“国法”</a:t>
            </a:r>
            <a:endParaRPr lang="en-US" altLang="zh-CN" dirty="0"/>
          </a:p>
          <a:p>
            <a:endParaRPr lang="zh-CN" altLang="en-US" dirty="0"/>
          </a:p>
        </p:txBody>
      </p:sp>
    </p:spTree>
    <p:extLst>
      <p:ext uri="{BB962C8B-B14F-4D97-AF65-F5344CB8AC3E}">
        <p14:creationId xmlns:p14="http://schemas.microsoft.com/office/powerpoint/2010/main" val="253951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nvPr>
        </p:nvGraphicFramePr>
        <p:xfrm>
          <a:off x="577892" y="477203"/>
          <a:ext cx="10768447" cy="3464388"/>
        </p:xfrm>
        <a:graphic>
          <a:graphicData uri="http://schemas.openxmlformats.org/drawingml/2006/chart">
            <c:chart xmlns:c="http://schemas.openxmlformats.org/drawingml/2006/chart" xmlns:r="http://schemas.openxmlformats.org/officeDocument/2006/relationships" r:id="rId2"/>
          </a:graphicData>
        </a:graphic>
      </p:graphicFrame>
      <p:sp>
        <p:nvSpPr>
          <p:cNvPr id="6" name="内容占位符 2"/>
          <p:cNvSpPr txBox="1">
            <a:spLocks/>
          </p:cNvSpPr>
          <p:nvPr/>
        </p:nvSpPr>
        <p:spPr>
          <a:xfrm>
            <a:off x="857248" y="4578235"/>
            <a:ext cx="10584873" cy="1812174"/>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altLang="zh-CN" sz="2800" dirty="0"/>
              <a:t>2007</a:t>
            </a:r>
            <a:r>
              <a:rPr lang="zh-CN" altLang="en-US" sz="2800" dirty="0"/>
              <a:t>年，</a:t>
            </a:r>
            <a:r>
              <a:rPr lang="en-US" altLang="zh-CN" sz="2800" dirty="0">
                <a:solidFill>
                  <a:srgbClr val="FFFF00"/>
                </a:solidFill>
              </a:rPr>
              <a:t>56.7%</a:t>
            </a:r>
            <a:r>
              <a:rPr lang="zh-CN" altLang="en-US" sz="2800" dirty="0"/>
              <a:t>的博士生知道周围人有学术不端行为，其中</a:t>
            </a:r>
            <a:r>
              <a:rPr lang="en-US" altLang="zh-CN" sz="2800" dirty="0"/>
              <a:t>6.6%</a:t>
            </a:r>
            <a:r>
              <a:rPr lang="zh-CN" altLang="en-US" sz="2800" dirty="0"/>
              <a:t>知道周围有不少人有学术不端行为，</a:t>
            </a:r>
            <a:r>
              <a:rPr lang="en-US" altLang="zh-CN" sz="2800" dirty="0"/>
              <a:t>50.1%</a:t>
            </a:r>
            <a:r>
              <a:rPr lang="zh-CN" altLang="en-US" sz="2800" dirty="0"/>
              <a:t>知道周围人有一两个有不端行为</a:t>
            </a:r>
            <a:endParaRPr lang="en-US" altLang="zh-CN" sz="2800" dirty="0"/>
          </a:p>
          <a:p>
            <a:pPr>
              <a:lnSpc>
                <a:spcPct val="120000"/>
              </a:lnSpc>
            </a:pPr>
            <a:r>
              <a:rPr lang="en-US" altLang="zh-CN" sz="2800" dirty="0"/>
              <a:t>2016</a:t>
            </a:r>
            <a:r>
              <a:rPr lang="zh-CN" altLang="en-US" sz="2800" dirty="0"/>
              <a:t>年，知道周围人有学术不端行为的博士生比例下降至</a:t>
            </a:r>
            <a:r>
              <a:rPr lang="en-US" altLang="zh-CN" sz="2800" dirty="0">
                <a:solidFill>
                  <a:srgbClr val="FFFF00"/>
                </a:solidFill>
              </a:rPr>
              <a:t>24.1%</a:t>
            </a:r>
            <a:r>
              <a:rPr lang="zh-CN" altLang="en-US" sz="2800" dirty="0"/>
              <a:t>，其中</a:t>
            </a:r>
            <a:r>
              <a:rPr lang="en-US" altLang="zh-CN" sz="2800" dirty="0"/>
              <a:t>3.8%</a:t>
            </a:r>
            <a:r>
              <a:rPr lang="zh-CN" altLang="en-US" sz="2800" dirty="0"/>
              <a:t>知道周围有不少人有不端行为，</a:t>
            </a:r>
            <a:r>
              <a:rPr lang="en-US" altLang="zh-CN" sz="2800" dirty="0"/>
              <a:t>20.3%</a:t>
            </a:r>
            <a:r>
              <a:rPr lang="zh-CN" altLang="en-US" sz="2800" dirty="0"/>
              <a:t>知道周围有一两个人有不端行为</a:t>
            </a:r>
          </a:p>
        </p:txBody>
      </p:sp>
    </p:spTree>
    <p:extLst>
      <p:ext uri="{BB962C8B-B14F-4D97-AF65-F5344CB8AC3E}">
        <p14:creationId xmlns:p14="http://schemas.microsoft.com/office/powerpoint/2010/main" val="28298365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图表 3"/>
          <p:cNvGraphicFramePr>
            <a:graphicFrameLocks/>
          </p:cNvGraphicFramePr>
          <p:nvPr/>
        </p:nvGraphicFramePr>
        <p:xfrm>
          <a:off x="415635" y="526340"/>
          <a:ext cx="6775565" cy="300401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图表 4"/>
          <p:cNvGraphicFramePr>
            <a:graphicFrameLocks/>
          </p:cNvGraphicFramePr>
          <p:nvPr>
            <p:extLst>
              <p:ext uri="{D42A27DB-BD31-4B8C-83A1-F6EECF244321}">
                <p14:modId xmlns:p14="http://schemas.microsoft.com/office/powerpoint/2010/main" val="1486995768"/>
              </p:ext>
            </p:extLst>
          </p:nvPr>
        </p:nvGraphicFramePr>
        <p:xfrm>
          <a:off x="5372100" y="3636818"/>
          <a:ext cx="6442364" cy="2951019"/>
        </p:xfrm>
        <a:graphic>
          <a:graphicData uri="http://schemas.openxmlformats.org/drawingml/2006/chart">
            <c:chart xmlns:c="http://schemas.openxmlformats.org/drawingml/2006/chart" xmlns:r="http://schemas.openxmlformats.org/officeDocument/2006/relationships" r:id="rId3"/>
          </a:graphicData>
        </a:graphic>
      </p:graphicFrame>
      <p:sp>
        <p:nvSpPr>
          <p:cNvPr id="7" name="内容占位符 2"/>
          <p:cNvSpPr txBox="1">
            <a:spLocks/>
          </p:cNvSpPr>
          <p:nvPr/>
        </p:nvSpPr>
        <p:spPr>
          <a:xfrm>
            <a:off x="183572" y="4468609"/>
            <a:ext cx="4822768" cy="171398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2800" dirty="0"/>
              <a:t>2007</a:t>
            </a:r>
            <a:r>
              <a:rPr lang="zh-CN" altLang="en-US" sz="2800" dirty="0"/>
              <a:t>年，有</a:t>
            </a:r>
            <a:r>
              <a:rPr lang="en-US" altLang="zh-CN" sz="2800" dirty="0">
                <a:solidFill>
                  <a:srgbClr val="FFFF00"/>
                </a:solidFill>
              </a:rPr>
              <a:t>23.4%</a:t>
            </a:r>
            <a:r>
              <a:rPr lang="zh-CN" altLang="en-US" sz="2800" dirty="0"/>
              <a:t>的博士毕业生认为学术不端可以原谅</a:t>
            </a:r>
            <a:endParaRPr lang="en-US" altLang="zh-CN" sz="2800" dirty="0"/>
          </a:p>
          <a:p>
            <a:r>
              <a:rPr lang="en-US" altLang="zh-CN" sz="2800" dirty="0"/>
              <a:t>2016</a:t>
            </a:r>
            <a:r>
              <a:rPr lang="zh-CN" altLang="en-US" sz="2800" dirty="0"/>
              <a:t>年，只有</a:t>
            </a:r>
            <a:r>
              <a:rPr lang="en-US" altLang="zh-CN" sz="2800" dirty="0">
                <a:solidFill>
                  <a:srgbClr val="FFFF00"/>
                </a:solidFill>
              </a:rPr>
              <a:t>15.8%</a:t>
            </a:r>
            <a:r>
              <a:rPr lang="zh-CN" altLang="en-US" sz="2800" dirty="0"/>
              <a:t>的人这样认为</a:t>
            </a:r>
          </a:p>
        </p:txBody>
      </p:sp>
      <p:sp>
        <p:nvSpPr>
          <p:cNvPr id="8" name="内容占位符 2"/>
          <p:cNvSpPr txBox="1">
            <a:spLocks/>
          </p:cNvSpPr>
          <p:nvPr/>
        </p:nvSpPr>
        <p:spPr>
          <a:xfrm>
            <a:off x="7335982" y="1097841"/>
            <a:ext cx="4976552" cy="14755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sz="2800" dirty="0"/>
              <a:t>2007</a:t>
            </a:r>
            <a:r>
              <a:rPr lang="zh-CN" altLang="en-US" sz="2800" dirty="0"/>
              <a:t>年，对学术不端表示同情的博士生占总数的</a:t>
            </a:r>
            <a:r>
              <a:rPr lang="en-US" altLang="zh-CN" sz="2800" dirty="0">
                <a:solidFill>
                  <a:srgbClr val="FFFF00"/>
                </a:solidFill>
              </a:rPr>
              <a:t>38.7%</a:t>
            </a:r>
          </a:p>
          <a:p>
            <a:r>
              <a:rPr lang="en-US" altLang="zh-CN" sz="2800" dirty="0"/>
              <a:t>2016</a:t>
            </a:r>
            <a:r>
              <a:rPr lang="zh-CN" altLang="en-US" sz="2800" dirty="0"/>
              <a:t>年这一比例降至</a:t>
            </a:r>
            <a:r>
              <a:rPr lang="en-US" altLang="zh-CN" sz="2800" dirty="0">
                <a:solidFill>
                  <a:srgbClr val="FFFF00"/>
                </a:solidFill>
              </a:rPr>
              <a:t>26.8%</a:t>
            </a:r>
            <a:endParaRPr lang="zh-CN" altLang="en-US" sz="2800" dirty="0">
              <a:solidFill>
                <a:srgbClr val="FFFF00"/>
              </a:solidFill>
            </a:endParaRPr>
          </a:p>
        </p:txBody>
      </p:sp>
    </p:spTree>
    <p:extLst>
      <p:ext uri="{BB962C8B-B14F-4D97-AF65-F5344CB8AC3E}">
        <p14:creationId xmlns:p14="http://schemas.microsoft.com/office/powerpoint/2010/main" val="5270827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图表 3"/>
          <p:cNvGraphicFramePr>
            <a:graphicFrameLocks/>
          </p:cNvGraphicFramePr>
          <p:nvPr/>
        </p:nvGraphicFramePr>
        <p:xfrm>
          <a:off x="949037" y="523947"/>
          <a:ext cx="9818023" cy="3945183"/>
        </p:xfrm>
        <a:graphic>
          <a:graphicData uri="http://schemas.openxmlformats.org/drawingml/2006/chart">
            <c:chart xmlns:c="http://schemas.openxmlformats.org/drawingml/2006/chart" xmlns:r="http://schemas.openxmlformats.org/officeDocument/2006/relationships" r:id="rId2"/>
          </a:graphicData>
        </a:graphic>
      </p:graphicFrame>
      <p:sp>
        <p:nvSpPr>
          <p:cNvPr id="5" name="内容占位符 2"/>
          <p:cNvSpPr txBox="1">
            <a:spLocks/>
          </p:cNvSpPr>
          <p:nvPr/>
        </p:nvSpPr>
        <p:spPr>
          <a:xfrm>
            <a:off x="426028" y="4469130"/>
            <a:ext cx="11123468" cy="2038697"/>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40000"/>
                    <a:lumOff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US" altLang="zh-CN" sz="2800"/>
              <a:t>2007</a:t>
            </a:r>
            <a:r>
              <a:rPr lang="zh-CN" altLang="en-US" sz="2800"/>
              <a:t>年，博士生获得学术规范知识的主要来源是老师言传身教（</a:t>
            </a:r>
            <a:r>
              <a:rPr lang="en-US" altLang="zh-CN" sz="2800"/>
              <a:t>66.5%</a:t>
            </a:r>
            <a:r>
              <a:rPr lang="zh-CN" altLang="en-US" sz="2800"/>
              <a:t>）和自己学习（</a:t>
            </a:r>
            <a:r>
              <a:rPr lang="en-US" altLang="zh-CN" sz="2800"/>
              <a:t>50.8%</a:t>
            </a:r>
            <a:r>
              <a:rPr lang="zh-CN" altLang="en-US" sz="2800"/>
              <a:t>）</a:t>
            </a:r>
            <a:endParaRPr lang="en-US" altLang="zh-CN" sz="2800"/>
          </a:p>
          <a:p>
            <a:pPr>
              <a:lnSpc>
                <a:spcPct val="120000"/>
              </a:lnSpc>
            </a:pPr>
            <a:r>
              <a:rPr lang="en-US" altLang="zh-CN" sz="2800"/>
              <a:t>2016</a:t>
            </a:r>
            <a:r>
              <a:rPr lang="zh-CN" altLang="en-US" sz="2800"/>
              <a:t>年，老师言传身教仍是最主要的知识来源，</a:t>
            </a:r>
            <a:r>
              <a:rPr lang="en-US" altLang="zh-CN" sz="2800"/>
              <a:t>73.5%</a:t>
            </a:r>
            <a:r>
              <a:rPr lang="zh-CN" altLang="en-US" sz="2800"/>
              <a:t>的博士生以此获得学术规范知识；与此同时，学校教育有了显著改善，有</a:t>
            </a:r>
            <a:r>
              <a:rPr lang="en-US" altLang="zh-CN" sz="2800"/>
              <a:t>56.2%</a:t>
            </a:r>
            <a:r>
              <a:rPr lang="zh-CN" altLang="en-US" sz="2800"/>
              <a:t>的人以此获得规范知识，远高于</a:t>
            </a:r>
            <a:r>
              <a:rPr lang="en-US" altLang="zh-CN" sz="2800"/>
              <a:t>2007</a:t>
            </a:r>
            <a:r>
              <a:rPr lang="zh-CN" altLang="en-US" sz="2800"/>
              <a:t>年的</a:t>
            </a:r>
            <a:r>
              <a:rPr lang="en-US" altLang="zh-CN" sz="2800"/>
              <a:t>21.2%</a:t>
            </a:r>
            <a:r>
              <a:rPr lang="zh-CN" altLang="en-US" sz="2800"/>
              <a:t>，成为第二重要的知识来源</a:t>
            </a:r>
            <a:endParaRPr lang="zh-CN" altLang="en-US" sz="2800" dirty="0"/>
          </a:p>
        </p:txBody>
      </p:sp>
    </p:spTree>
    <p:extLst>
      <p:ext uri="{BB962C8B-B14F-4D97-AF65-F5344CB8AC3E}">
        <p14:creationId xmlns:p14="http://schemas.microsoft.com/office/powerpoint/2010/main" val="11192704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418493" y="372091"/>
            <a:ext cx="9144000" cy="2387600"/>
          </a:xfrm>
        </p:spPr>
        <p:txBody>
          <a:bodyPr>
            <a:normAutofit/>
          </a:bodyPr>
          <a:lstStyle/>
          <a:p>
            <a:r>
              <a:rPr lang="zh-CN" altLang="en-US" sz="5400" b="1" dirty="0">
                <a:latin typeface="楷体" panose="02010609060101010101" pitchFamily="49" charset="-122"/>
                <a:ea typeface="楷体" panose="02010609060101010101" pitchFamily="49" charset="-122"/>
              </a:rPr>
              <a:t>影响博士对学术不端行为态度</a:t>
            </a:r>
            <a:r>
              <a:rPr lang="en-US" altLang="zh-CN" sz="5400" b="1" dirty="0">
                <a:latin typeface="楷体" panose="02010609060101010101" pitchFamily="49" charset="-122"/>
                <a:ea typeface="楷体" panose="02010609060101010101" pitchFamily="49" charset="-122"/>
              </a:rPr>
              <a:t/>
            </a:r>
            <a:br>
              <a:rPr lang="en-US" altLang="zh-CN" sz="5400" b="1" dirty="0">
                <a:latin typeface="楷体" panose="02010609060101010101" pitchFamily="49" charset="-122"/>
                <a:ea typeface="楷体" panose="02010609060101010101" pitchFamily="49" charset="-122"/>
              </a:rPr>
            </a:br>
            <a:r>
              <a:rPr lang="zh-CN" altLang="en-US" sz="5400" b="1" dirty="0">
                <a:latin typeface="楷体" panose="02010609060101010101" pitchFamily="49" charset="-122"/>
                <a:ea typeface="楷体" panose="02010609060101010101" pitchFamily="49" charset="-122"/>
              </a:rPr>
              <a:t>的主要因素</a:t>
            </a:r>
          </a:p>
        </p:txBody>
      </p:sp>
    </p:spTree>
    <p:extLst>
      <p:ext uri="{BB962C8B-B14F-4D97-AF65-F5344CB8AC3E}">
        <p14:creationId xmlns:p14="http://schemas.microsoft.com/office/powerpoint/2010/main" val="3003569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学术兴趣与能力</a:t>
            </a:r>
          </a:p>
        </p:txBody>
      </p:sp>
      <p:sp>
        <p:nvSpPr>
          <p:cNvPr id="3" name="内容占位符 2"/>
          <p:cNvSpPr>
            <a:spLocks noGrp="1"/>
          </p:cNvSpPr>
          <p:nvPr>
            <p:ph idx="1"/>
          </p:nvPr>
        </p:nvSpPr>
        <p:spPr>
          <a:xfrm>
            <a:off x="838200" y="1825625"/>
            <a:ext cx="10513291" cy="1684193"/>
          </a:xfrm>
        </p:spPr>
        <p:txBody>
          <a:bodyPr>
            <a:normAutofit fontScale="92500"/>
          </a:bodyPr>
          <a:lstStyle/>
          <a:p>
            <a:r>
              <a:rPr lang="zh-CN" altLang="en-US" dirty="0"/>
              <a:t>自评学术能力越高的博士生，以及对自己未来职业发展抱有较高期望的博士生，都更可能对学术不端持不宽容态度</a:t>
            </a:r>
            <a:endParaRPr lang="en-US" altLang="zh-CN" dirty="0"/>
          </a:p>
          <a:p>
            <a:r>
              <a:rPr lang="zh-CN" altLang="en-US" dirty="0"/>
              <a:t>出于兴趣读博的人，也更不可能宽容学术不端行为</a:t>
            </a:r>
          </a:p>
        </p:txBody>
      </p:sp>
      <p:pic>
        <p:nvPicPr>
          <p:cNvPr id="4" name="图片 3"/>
          <p:cNvPicPr>
            <a:picLocks noChangeAspect="1"/>
          </p:cNvPicPr>
          <p:nvPr/>
        </p:nvPicPr>
        <p:blipFill>
          <a:blip r:embed="rId2"/>
          <a:stretch>
            <a:fillRect/>
          </a:stretch>
        </p:blipFill>
        <p:spPr>
          <a:xfrm>
            <a:off x="1927882" y="3644754"/>
            <a:ext cx="8271591" cy="2903827"/>
          </a:xfrm>
          <a:prstGeom prst="rect">
            <a:avLst/>
          </a:prstGeom>
          <a:solidFill>
            <a:schemeClr val="bg1"/>
          </a:solidFill>
        </p:spPr>
      </p:pic>
    </p:spTree>
    <p:extLst>
      <p:ext uri="{BB962C8B-B14F-4D97-AF65-F5344CB8AC3E}">
        <p14:creationId xmlns:p14="http://schemas.microsoft.com/office/powerpoint/2010/main" val="16207063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科研压力</a:t>
            </a:r>
            <a:endParaRPr lang="zh-CN" altLang="en-US" dirty="0"/>
          </a:p>
        </p:txBody>
      </p:sp>
      <p:sp>
        <p:nvSpPr>
          <p:cNvPr id="3" name="内容占位符 2"/>
          <p:cNvSpPr>
            <a:spLocks noGrp="1"/>
          </p:cNvSpPr>
          <p:nvPr>
            <p:ph idx="1"/>
          </p:nvPr>
        </p:nvSpPr>
        <p:spPr>
          <a:xfrm>
            <a:off x="838200" y="1825625"/>
            <a:ext cx="10515600" cy="1813501"/>
          </a:xfrm>
        </p:spPr>
        <p:txBody>
          <a:bodyPr>
            <a:normAutofit fontScale="77500" lnSpcReduction="20000"/>
          </a:bodyPr>
          <a:lstStyle/>
          <a:p>
            <a:pPr>
              <a:lnSpc>
                <a:spcPct val="120000"/>
              </a:lnSpc>
            </a:pPr>
            <a:r>
              <a:rPr lang="zh-CN" altLang="en-US" dirty="0"/>
              <a:t>博士生是高校和科研院所承担科研任务的主力军，在完成学业和学位论文之外，还需承担大量科研任务</a:t>
            </a:r>
            <a:endParaRPr lang="en-US" altLang="zh-CN" dirty="0"/>
          </a:p>
          <a:p>
            <a:pPr>
              <a:lnSpc>
                <a:spcPct val="120000"/>
              </a:lnSpc>
            </a:pPr>
            <a:r>
              <a:rPr lang="zh-CN" altLang="en-US" dirty="0"/>
              <a:t>两次博士调查均发现，当博士生承受压力“很大”时，他们对学术不端的态度则明显表现得更为宽容</a:t>
            </a:r>
          </a:p>
        </p:txBody>
      </p:sp>
      <p:pic>
        <p:nvPicPr>
          <p:cNvPr id="4" name="图片 3"/>
          <p:cNvPicPr>
            <a:picLocks noChangeAspect="1"/>
          </p:cNvPicPr>
          <p:nvPr/>
        </p:nvPicPr>
        <p:blipFill>
          <a:blip r:embed="rId2"/>
          <a:stretch>
            <a:fillRect/>
          </a:stretch>
        </p:blipFill>
        <p:spPr>
          <a:xfrm>
            <a:off x="1963428" y="3847954"/>
            <a:ext cx="8166353" cy="2866882"/>
          </a:xfrm>
          <a:prstGeom prst="rect">
            <a:avLst/>
          </a:prstGeom>
          <a:solidFill>
            <a:schemeClr val="bg1"/>
          </a:solidFill>
        </p:spPr>
      </p:pic>
    </p:spTree>
    <p:extLst>
      <p:ext uri="{BB962C8B-B14F-4D97-AF65-F5344CB8AC3E}">
        <p14:creationId xmlns:p14="http://schemas.microsoft.com/office/powerpoint/2010/main" val="31473133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周围学术诚信环境</a:t>
            </a:r>
          </a:p>
        </p:txBody>
      </p:sp>
      <p:sp>
        <p:nvSpPr>
          <p:cNvPr id="3" name="内容占位符 2"/>
          <p:cNvSpPr>
            <a:spLocks noGrp="1"/>
          </p:cNvSpPr>
          <p:nvPr>
            <p:ph idx="1"/>
          </p:nvPr>
        </p:nvSpPr>
        <p:spPr>
          <a:xfrm>
            <a:off x="838199" y="1825625"/>
            <a:ext cx="10679545" cy="2275320"/>
          </a:xfrm>
        </p:spPr>
        <p:txBody>
          <a:bodyPr>
            <a:normAutofit fontScale="77500" lnSpcReduction="20000"/>
          </a:bodyPr>
          <a:lstStyle/>
          <a:p>
            <a:pPr>
              <a:lnSpc>
                <a:spcPct val="120000"/>
              </a:lnSpc>
            </a:pPr>
            <a:r>
              <a:rPr lang="zh-CN" altLang="en-US" dirty="0"/>
              <a:t>良好的学术诚信氛围则能帮助博士生树立正确的学术道德观，从而降低学术不端行为发生的可能性</a:t>
            </a:r>
          </a:p>
          <a:p>
            <a:pPr>
              <a:lnSpc>
                <a:spcPct val="120000"/>
              </a:lnSpc>
            </a:pPr>
            <a:r>
              <a:rPr lang="zh-CN" altLang="en-US" dirty="0"/>
              <a:t>但如果周围的老师同学朋友中学术不端现象比较普遍，博士生就更可能将学术不端行为“合理化”， 放宽学术道德标准、宽容对待学术不端行为</a:t>
            </a:r>
          </a:p>
        </p:txBody>
      </p:sp>
      <p:pic>
        <p:nvPicPr>
          <p:cNvPr id="4" name="图片 3"/>
          <p:cNvPicPr>
            <a:picLocks noChangeAspect="1"/>
          </p:cNvPicPr>
          <p:nvPr/>
        </p:nvPicPr>
        <p:blipFill>
          <a:blip r:embed="rId2"/>
          <a:stretch>
            <a:fillRect/>
          </a:stretch>
        </p:blipFill>
        <p:spPr>
          <a:xfrm>
            <a:off x="2355273" y="3637790"/>
            <a:ext cx="7900953" cy="3054276"/>
          </a:xfrm>
          <a:prstGeom prst="rect">
            <a:avLst/>
          </a:prstGeom>
          <a:solidFill>
            <a:schemeClr val="bg1"/>
          </a:solidFill>
        </p:spPr>
      </p:pic>
    </p:spTree>
    <p:extLst>
      <p:ext uri="{BB962C8B-B14F-4D97-AF65-F5344CB8AC3E}">
        <p14:creationId xmlns:p14="http://schemas.microsoft.com/office/powerpoint/2010/main" val="444395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学术规范教育</a:t>
            </a:r>
            <a:endParaRPr lang="zh-CN" altLang="en-US" dirty="0"/>
          </a:p>
        </p:txBody>
      </p:sp>
      <p:sp>
        <p:nvSpPr>
          <p:cNvPr id="3" name="内容占位符 2"/>
          <p:cNvSpPr>
            <a:spLocks noGrp="1"/>
          </p:cNvSpPr>
          <p:nvPr>
            <p:ph idx="1"/>
          </p:nvPr>
        </p:nvSpPr>
        <p:spPr/>
        <p:txBody>
          <a:bodyPr/>
          <a:lstStyle/>
          <a:p>
            <a:r>
              <a:rPr lang="zh-CN" altLang="zh-CN" dirty="0"/>
              <a:t>那些接受</a:t>
            </a:r>
            <a:r>
              <a:rPr lang="zh-CN" altLang="en-US" dirty="0"/>
              <a:t>过</a:t>
            </a:r>
            <a:r>
              <a:rPr lang="zh-CN" altLang="zh-CN" dirty="0"/>
              <a:t>学术规范教育的学生，比起未接受教育的学生来，会对学术不端行为持更严厉的态度</a:t>
            </a:r>
            <a:endParaRPr lang="zh-CN" altLang="en-US" dirty="0"/>
          </a:p>
        </p:txBody>
      </p:sp>
      <p:pic>
        <p:nvPicPr>
          <p:cNvPr id="4" name="图片 3"/>
          <p:cNvPicPr>
            <a:picLocks noChangeAspect="1"/>
          </p:cNvPicPr>
          <p:nvPr/>
        </p:nvPicPr>
        <p:blipFill>
          <a:blip r:embed="rId2"/>
          <a:stretch>
            <a:fillRect/>
          </a:stretch>
        </p:blipFill>
        <p:spPr>
          <a:xfrm>
            <a:off x="2225964" y="3091430"/>
            <a:ext cx="8040770" cy="3586462"/>
          </a:xfrm>
          <a:prstGeom prst="rect">
            <a:avLst/>
          </a:prstGeom>
        </p:spPr>
      </p:pic>
    </p:spTree>
    <p:extLst>
      <p:ext uri="{BB962C8B-B14F-4D97-AF65-F5344CB8AC3E}">
        <p14:creationId xmlns:p14="http://schemas.microsoft.com/office/powerpoint/2010/main" val="19788517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8B590252-1142-4507-9F6D-6A1BFD070235}"/>
              </a:ext>
            </a:extLst>
          </p:cNvPr>
          <p:cNvSpPr>
            <a:spLocks noGrp="1"/>
          </p:cNvSpPr>
          <p:nvPr>
            <p:ph type="title"/>
          </p:nvPr>
        </p:nvSpPr>
        <p:spPr/>
        <p:txBody>
          <a:bodyPr/>
          <a:lstStyle/>
          <a:p>
            <a:r>
              <a:rPr lang="zh-CN" altLang="en-US" dirty="0"/>
              <a:t>科学文化的视角</a:t>
            </a:r>
          </a:p>
        </p:txBody>
      </p:sp>
      <p:sp>
        <p:nvSpPr>
          <p:cNvPr id="3" name="内容占位符 2">
            <a:extLst>
              <a:ext uri="{FF2B5EF4-FFF2-40B4-BE49-F238E27FC236}">
                <a16:creationId xmlns="" xmlns:a16="http://schemas.microsoft.com/office/drawing/2014/main" id="{3FDBA9F4-BC50-4C1D-AC04-448FF0E940E8}"/>
              </a:ext>
            </a:extLst>
          </p:cNvPr>
          <p:cNvSpPr>
            <a:spLocks noGrp="1"/>
          </p:cNvSpPr>
          <p:nvPr>
            <p:ph idx="1"/>
          </p:nvPr>
        </p:nvSpPr>
        <p:spPr/>
        <p:txBody>
          <a:bodyPr vert="horz" lIns="91440" tIns="45720" rIns="91440" bIns="45720" rtlCol="0">
            <a:normAutofit/>
          </a:bodyPr>
          <a:lstStyle/>
          <a:p>
            <a:pPr>
              <a:lnSpc>
                <a:spcPct val="120000"/>
              </a:lnSpc>
            </a:pPr>
            <a:r>
              <a:rPr lang="zh-CN" altLang="en-US" dirty="0"/>
              <a:t>科学文化为从事科学研究者提供了行为的价值观和“规范”，如默顿的科学气质</a:t>
            </a:r>
            <a:endParaRPr lang="en-US" altLang="zh-CN" dirty="0"/>
          </a:p>
          <a:p>
            <a:pPr>
              <a:lnSpc>
                <a:spcPct val="120000"/>
              </a:lnSpc>
            </a:pPr>
            <a:r>
              <a:rPr lang="zh-CN" altLang="en-US" dirty="0"/>
              <a:t>但当前科学文化面临着转型和挑战</a:t>
            </a:r>
            <a:endParaRPr lang="en-US" altLang="zh-CN" dirty="0"/>
          </a:p>
          <a:p>
            <a:pPr lvl="1">
              <a:lnSpc>
                <a:spcPct val="120000"/>
              </a:lnSpc>
            </a:pPr>
            <a:r>
              <a:rPr lang="zh-CN" altLang="en-US" b="1" dirty="0"/>
              <a:t>“行政化”为代表的权力文化侵蚀</a:t>
            </a:r>
            <a:endParaRPr lang="en-US" altLang="zh-CN" b="1" dirty="0"/>
          </a:p>
          <a:p>
            <a:pPr lvl="1">
              <a:lnSpc>
                <a:spcPct val="120000"/>
              </a:lnSpc>
            </a:pPr>
            <a:r>
              <a:rPr lang="zh-CN" altLang="en-US" b="1" dirty="0"/>
              <a:t>“学术资本主义”为代表的商业文化侵蚀</a:t>
            </a:r>
            <a:endParaRPr lang="en-US" altLang="zh-CN" b="1" dirty="0"/>
          </a:p>
          <a:p>
            <a:pPr>
              <a:lnSpc>
                <a:spcPct val="120000"/>
              </a:lnSpc>
            </a:pPr>
            <a:r>
              <a:rPr lang="zh-CN" altLang="en-US" dirty="0"/>
              <a:t>转型和失范</a:t>
            </a:r>
            <a:endParaRPr lang="en-US" altLang="zh-CN" dirty="0"/>
          </a:p>
          <a:p>
            <a:pPr lvl="1">
              <a:lnSpc>
                <a:spcPct val="120000"/>
              </a:lnSpc>
            </a:pPr>
            <a:endParaRPr lang="zh-CN" altLang="en-US" dirty="0"/>
          </a:p>
        </p:txBody>
      </p:sp>
    </p:spTree>
    <p:extLst>
      <p:ext uri="{BB962C8B-B14F-4D97-AF65-F5344CB8AC3E}">
        <p14:creationId xmlns:p14="http://schemas.microsoft.com/office/powerpoint/2010/main" val="7972336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EC698BB9-AC96-428C-82AE-FBE4499286D4}"/>
              </a:ext>
            </a:extLst>
          </p:cNvPr>
          <p:cNvSpPr>
            <a:spLocks noGrp="1"/>
          </p:cNvSpPr>
          <p:nvPr>
            <p:ph type="title"/>
          </p:nvPr>
        </p:nvSpPr>
        <p:spPr/>
        <p:txBody>
          <a:bodyPr/>
          <a:lstStyle/>
          <a:p>
            <a:r>
              <a:rPr lang="zh-CN" altLang="en-US" dirty="0"/>
              <a:t>研究假设</a:t>
            </a:r>
          </a:p>
        </p:txBody>
      </p:sp>
      <p:sp>
        <p:nvSpPr>
          <p:cNvPr id="3" name="内容占位符 2">
            <a:extLst>
              <a:ext uri="{FF2B5EF4-FFF2-40B4-BE49-F238E27FC236}">
                <a16:creationId xmlns="" xmlns:a16="http://schemas.microsoft.com/office/drawing/2014/main" id="{161592B1-61EB-4D5D-A501-7BF5C13FA3F4}"/>
              </a:ext>
            </a:extLst>
          </p:cNvPr>
          <p:cNvSpPr>
            <a:spLocks noGrp="1"/>
          </p:cNvSpPr>
          <p:nvPr>
            <p:ph idx="1"/>
          </p:nvPr>
        </p:nvSpPr>
        <p:spPr/>
        <p:txBody>
          <a:bodyPr vert="horz" lIns="91440" tIns="45720" rIns="91440" bIns="45720" rtlCol="0">
            <a:normAutofit/>
          </a:bodyPr>
          <a:lstStyle/>
          <a:p>
            <a:pPr>
              <a:lnSpc>
                <a:spcPct val="120000"/>
              </a:lnSpc>
            </a:pPr>
            <a:r>
              <a:rPr lang="zh-CN" altLang="en-US" dirty="0"/>
              <a:t>假设一：坚持传统学术文化价值的博士生，更不可能对学术不端持宽容态度</a:t>
            </a:r>
            <a:endParaRPr lang="en-US" altLang="zh-CN" dirty="0"/>
          </a:p>
          <a:p>
            <a:pPr>
              <a:lnSpc>
                <a:spcPct val="120000"/>
              </a:lnSpc>
            </a:pPr>
            <a:r>
              <a:rPr lang="zh-CN" altLang="en-US" dirty="0"/>
              <a:t>假设二：受行政文化影响较大的博士生，更可能 对学术不端持宽容态度</a:t>
            </a:r>
            <a:endParaRPr lang="en-US" altLang="zh-CN" dirty="0"/>
          </a:p>
          <a:p>
            <a:pPr>
              <a:lnSpc>
                <a:spcPct val="120000"/>
              </a:lnSpc>
            </a:pPr>
            <a:r>
              <a:rPr lang="zh-CN" altLang="en-US" dirty="0"/>
              <a:t>假设三：受商业文化影响较大的博士生，更可能 对学术不端持宽容态度</a:t>
            </a:r>
          </a:p>
        </p:txBody>
      </p:sp>
    </p:spTree>
    <p:extLst>
      <p:ext uri="{BB962C8B-B14F-4D97-AF65-F5344CB8AC3E}">
        <p14:creationId xmlns:p14="http://schemas.microsoft.com/office/powerpoint/2010/main" val="2455130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学术（科研）不端行为</a:t>
            </a:r>
          </a:p>
        </p:txBody>
      </p:sp>
      <p:sp>
        <p:nvSpPr>
          <p:cNvPr id="3" name="内容占位符 2"/>
          <p:cNvSpPr>
            <a:spLocks noGrp="1"/>
          </p:cNvSpPr>
          <p:nvPr>
            <p:ph idx="1"/>
          </p:nvPr>
        </p:nvSpPr>
        <p:spPr/>
        <p:txBody>
          <a:bodyPr vert="horz" lIns="91440" tIns="45720" rIns="91440" bIns="45720" rtlCol="0">
            <a:noAutofit/>
          </a:bodyPr>
          <a:lstStyle/>
          <a:p>
            <a:pPr>
              <a:lnSpc>
                <a:spcPct val="120000"/>
              </a:lnSpc>
            </a:pPr>
            <a:r>
              <a:rPr lang="zh-CN" altLang="en-US" dirty="0"/>
              <a:t>“学术不端行为”一般指科学研究者违反公认的科学规则的行为</a:t>
            </a:r>
            <a:endParaRPr lang="en-US" altLang="zh-CN" dirty="0"/>
          </a:p>
          <a:p>
            <a:pPr lvl="1">
              <a:lnSpc>
                <a:spcPct val="120000"/>
              </a:lnSpc>
            </a:pPr>
            <a:r>
              <a:rPr lang="zh-CN" altLang="en-US" dirty="0"/>
              <a:t>美国国家科学基金和联邦政府机关将不端行为限定为“捏造、篡改、剽窃”（</a:t>
            </a:r>
            <a:r>
              <a:rPr lang="en-US" altLang="zh-CN" dirty="0"/>
              <a:t>Fabrication</a:t>
            </a:r>
            <a:r>
              <a:rPr lang="zh-CN" altLang="en-US" dirty="0"/>
              <a:t>，</a:t>
            </a:r>
            <a:r>
              <a:rPr lang="en-US" altLang="zh-CN" dirty="0"/>
              <a:t>Falsification</a:t>
            </a:r>
            <a:r>
              <a:rPr lang="zh-CN" altLang="en-US" dirty="0"/>
              <a:t>，</a:t>
            </a:r>
            <a:r>
              <a:rPr lang="en-US" altLang="zh-CN" dirty="0"/>
              <a:t>Plagiarism</a:t>
            </a:r>
            <a:r>
              <a:rPr lang="zh-CN" altLang="en-US" dirty="0"/>
              <a:t>，简称</a:t>
            </a:r>
            <a:r>
              <a:rPr lang="en-US" altLang="zh-CN" dirty="0"/>
              <a:t>FFP</a:t>
            </a:r>
            <a:r>
              <a:rPr lang="zh-CN" altLang="en-US" dirty="0"/>
              <a:t>）</a:t>
            </a:r>
            <a:endParaRPr lang="en-US" altLang="zh-CN" dirty="0"/>
          </a:p>
          <a:p>
            <a:pPr lvl="1">
              <a:lnSpc>
                <a:spcPct val="120000"/>
              </a:lnSpc>
            </a:pPr>
            <a:r>
              <a:rPr lang="zh-CN" altLang="en-US" dirty="0"/>
              <a:t>我国学者们的定义包括了科研过程及其社会化过程中的伪造、篡改、剽窃、抄袭、僭誉等违规行为</a:t>
            </a:r>
            <a:endParaRPr lang="en-US" altLang="zh-CN" dirty="0"/>
          </a:p>
          <a:p>
            <a:pPr lvl="1">
              <a:lnSpc>
                <a:spcPct val="120000"/>
              </a:lnSpc>
            </a:pPr>
            <a:r>
              <a:rPr lang="zh-CN" altLang="en-US" dirty="0"/>
              <a:t>其他不当行为一般称为“有问题的研究行为”（</a:t>
            </a:r>
            <a:r>
              <a:rPr lang="en-US" altLang="zh-CN" dirty="0"/>
              <a:t>QRP</a:t>
            </a:r>
            <a:r>
              <a:rPr lang="zh-CN" altLang="en-US" dirty="0"/>
              <a:t>）或“不负责任的研究行为”</a:t>
            </a:r>
            <a:endParaRPr lang="en-US" altLang="zh-CN" dirty="0"/>
          </a:p>
        </p:txBody>
      </p:sp>
    </p:spTree>
    <p:extLst>
      <p:ext uri="{BB962C8B-B14F-4D97-AF65-F5344CB8AC3E}">
        <p14:creationId xmlns:p14="http://schemas.microsoft.com/office/powerpoint/2010/main" val="21240503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a:extLst>
              <a:ext uri="{FF2B5EF4-FFF2-40B4-BE49-F238E27FC236}">
                <a16:creationId xmlns="" xmlns:a16="http://schemas.microsoft.com/office/drawing/2014/main" id="{0E23A1C0-53B6-44DB-AA20-14571DF345A8}"/>
              </a:ext>
            </a:extLst>
          </p:cNvPr>
          <p:cNvPicPr>
            <a:picLocks noChangeAspect="1"/>
          </p:cNvPicPr>
          <p:nvPr/>
        </p:nvPicPr>
        <p:blipFill>
          <a:blip r:embed="rId2"/>
          <a:stretch>
            <a:fillRect/>
          </a:stretch>
        </p:blipFill>
        <p:spPr>
          <a:xfrm>
            <a:off x="6700158" y="65315"/>
            <a:ext cx="6433457" cy="6738256"/>
          </a:xfrm>
          <a:prstGeom prst="rect">
            <a:avLst/>
          </a:prstGeom>
          <a:solidFill>
            <a:schemeClr val="bg2"/>
          </a:solidFill>
        </p:spPr>
      </p:pic>
      <p:sp>
        <p:nvSpPr>
          <p:cNvPr id="11" name="AutoShape 9">
            <a:extLst>
              <a:ext uri="{FF2B5EF4-FFF2-40B4-BE49-F238E27FC236}">
                <a16:creationId xmlns="" xmlns:a16="http://schemas.microsoft.com/office/drawing/2014/main" id="{82664E4E-5915-4F09-95F1-6270AAA7DCDB}"/>
              </a:ext>
            </a:extLst>
          </p:cNvPr>
          <p:cNvSpPr>
            <a:spLocks noChangeArrowheads="1"/>
          </p:cNvSpPr>
          <p:nvPr/>
        </p:nvSpPr>
        <p:spPr bwMode="auto">
          <a:xfrm>
            <a:off x="1659952" y="143851"/>
            <a:ext cx="3764066" cy="857314"/>
          </a:xfrm>
          <a:prstGeom prst="wedgeRectCallout">
            <a:avLst>
              <a:gd name="adj1" fmla="val 84568"/>
              <a:gd name="adj2" fmla="val 18508"/>
            </a:avLst>
          </a:prstGeom>
          <a:noFill/>
          <a:ln w="12700" algn="ctr">
            <a:solidFill>
              <a:srgbClr val="00B0F0"/>
            </a:solidFill>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defTabSz="904875" eaLnBrk="0" hangingPunct="0">
              <a:defRPr sz="6600" b="1">
                <a:solidFill>
                  <a:schemeClr val="tx2"/>
                </a:solidFill>
                <a:latin typeface="Arial" panose="020B0604020202020204" pitchFamily="34" charset="0"/>
                <a:ea typeface="宋体" panose="02010600030101010101" pitchFamily="2" charset="-122"/>
              </a:defRPr>
            </a:lvl1pPr>
            <a:lvl2pPr defTabSz="904875" eaLnBrk="0" hangingPunct="0">
              <a:defRPr sz="6600" b="1">
                <a:solidFill>
                  <a:schemeClr val="tx2"/>
                </a:solidFill>
                <a:latin typeface="Arial" panose="020B0604020202020204" pitchFamily="34" charset="0"/>
                <a:ea typeface="宋体" panose="02010600030101010101" pitchFamily="2" charset="-122"/>
              </a:defRPr>
            </a:lvl2pPr>
            <a:lvl3pPr defTabSz="904875" eaLnBrk="0" hangingPunct="0">
              <a:defRPr sz="6600" b="1">
                <a:solidFill>
                  <a:schemeClr val="tx2"/>
                </a:solidFill>
                <a:latin typeface="Arial" panose="020B0604020202020204" pitchFamily="34" charset="0"/>
                <a:ea typeface="宋体" panose="02010600030101010101" pitchFamily="2" charset="-122"/>
              </a:defRPr>
            </a:lvl3pPr>
            <a:lvl4pPr defTabSz="904875" eaLnBrk="0" hangingPunct="0">
              <a:defRPr sz="6600" b="1">
                <a:solidFill>
                  <a:schemeClr val="tx2"/>
                </a:solidFill>
                <a:latin typeface="Arial" panose="020B0604020202020204" pitchFamily="34" charset="0"/>
                <a:ea typeface="宋体" panose="02010600030101010101" pitchFamily="2" charset="-122"/>
              </a:defRPr>
            </a:lvl4pPr>
            <a:lvl5pPr defTabSz="904875" eaLnBrk="0" hangingPunct="0">
              <a:defRPr sz="6600" b="1">
                <a:solidFill>
                  <a:schemeClr val="tx2"/>
                </a:solidFill>
                <a:latin typeface="Arial" panose="020B0604020202020204" pitchFamily="34" charset="0"/>
                <a:ea typeface="宋体" panose="02010600030101010101" pitchFamily="2" charset="-122"/>
              </a:defRPr>
            </a:lvl5pPr>
            <a:lvl6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6pPr>
            <a:lvl7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7pPr>
            <a:lvl8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8pPr>
            <a:lvl9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9pPr>
          </a:lstStyle>
          <a:p>
            <a:pPr algn="l" eaLnBrk="1" hangingPunct="1">
              <a:spcBef>
                <a:spcPct val="50000"/>
              </a:spcBef>
              <a:spcAft>
                <a:spcPct val="50000"/>
              </a:spcAft>
            </a:pPr>
            <a:r>
              <a:rPr lang="zh-CN" altLang="en-US" sz="2400" dirty="0">
                <a:solidFill>
                  <a:srgbClr val="99CCFF"/>
                </a:solidFill>
                <a:latin typeface="黑体" panose="02010609060101010101" pitchFamily="49" charset="-122"/>
                <a:ea typeface="黑体" panose="02010609060101010101" pitchFamily="49" charset="-122"/>
              </a:rPr>
              <a:t>有较高学术志向者，更不可能宽容不端行为</a:t>
            </a:r>
          </a:p>
        </p:txBody>
      </p:sp>
      <p:sp>
        <p:nvSpPr>
          <p:cNvPr id="12" name="AutoShape 9">
            <a:extLst>
              <a:ext uri="{FF2B5EF4-FFF2-40B4-BE49-F238E27FC236}">
                <a16:creationId xmlns="" xmlns:a16="http://schemas.microsoft.com/office/drawing/2014/main" id="{0CEABE48-B231-4ADD-84B9-88BD03402D2E}"/>
              </a:ext>
            </a:extLst>
          </p:cNvPr>
          <p:cNvSpPr>
            <a:spLocks noChangeArrowheads="1"/>
          </p:cNvSpPr>
          <p:nvPr/>
        </p:nvSpPr>
        <p:spPr bwMode="auto">
          <a:xfrm>
            <a:off x="2040952" y="5261793"/>
            <a:ext cx="3764066" cy="857313"/>
          </a:xfrm>
          <a:prstGeom prst="wedgeRectCallout">
            <a:avLst>
              <a:gd name="adj1" fmla="val 73824"/>
              <a:gd name="adj2" fmla="val -72088"/>
            </a:avLst>
          </a:prstGeom>
          <a:noFill/>
          <a:ln w="12700" algn="ctr">
            <a:solidFill>
              <a:srgbClr val="FF0000"/>
            </a:solidFill>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defTabSz="904875" eaLnBrk="0" hangingPunct="0">
              <a:defRPr sz="6600" b="1">
                <a:solidFill>
                  <a:schemeClr val="tx2"/>
                </a:solidFill>
                <a:latin typeface="Arial" panose="020B0604020202020204" pitchFamily="34" charset="0"/>
                <a:ea typeface="宋体" panose="02010600030101010101" pitchFamily="2" charset="-122"/>
              </a:defRPr>
            </a:lvl1pPr>
            <a:lvl2pPr defTabSz="904875" eaLnBrk="0" hangingPunct="0">
              <a:defRPr sz="6600" b="1">
                <a:solidFill>
                  <a:schemeClr val="tx2"/>
                </a:solidFill>
                <a:latin typeface="Arial" panose="020B0604020202020204" pitchFamily="34" charset="0"/>
                <a:ea typeface="宋体" panose="02010600030101010101" pitchFamily="2" charset="-122"/>
              </a:defRPr>
            </a:lvl2pPr>
            <a:lvl3pPr defTabSz="904875" eaLnBrk="0" hangingPunct="0">
              <a:defRPr sz="6600" b="1">
                <a:solidFill>
                  <a:schemeClr val="tx2"/>
                </a:solidFill>
                <a:latin typeface="Arial" panose="020B0604020202020204" pitchFamily="34" charset="0"/>
                <a:ea typeface="宋体" panose="02010600030101010101" pitchFamily="2" charset="-122"/>
              </a:defRPr>
            </a:lvl3pPr>
            <a:lvl4pPr defTabSz="904875" eaLnBrk="0" hangingPunct="0">
              <a:defRPr sz="6600" b="1">
                <a:solidFill>
                  <a:schemeClr val="tx2"/>
                </a:solidFill>
                <a:latin typeface="Arial" panose="020B0604020202020204" pitchFamily="34" charset="0"/>
                <a:ea typeface="宋体" panose="02010600030101010101" pitchFamily="2" charset="-122"/>
              </a:defRPr>
            </a:lvl4pPr>
            <a:lvl5pPr defTabSz="904875" eaLnBrk="0" hangingPunct="0">
              <a:defRPr sz="6600" b="1">
                <a:solidFill>
                  <a:schemeClr val="tx2"/>
                </a:solidFill>
                <a:latin typeface="Arial" panose="020B0604020202020204" pitchFamily="34" charset="0"/>
                <a:ea typeface="宋体" panose="02010600030101010101" pitchFamily="2" charset="-122"/>
              </a:defRPr>
            </a:lvl5pPr>
            <a:lvl6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6pPr>
            <a:lvl7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7pPr>
            <a:lvl8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8pPr>
            <a:lvl9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9pPr>
          </a:lstStyle>
          <a:p>
            <a:pPr eaLnBrk="1" hangingPunct="1">
              <a:spcBef>
                <a:spcPct val="50000"/>
              </a:spcBef>
              <a:spcAft>
                <a:spcPct val="50000"/>
              </a:spcAft>
            </a:pPr>
            <a:r>
              <a:rPr lang="zh-CN" altLang="en-US" sz="2400" dirty="0">
                <a:solidFill>
                  <a:srgbClr val="FF0000"/>
                </a:solidFill>
                <a:latin typeface="黑体" panose="02010609060101010101" pitchFamily="49" charset="-122"/>
                <a:ea typeface="黑体" panose="02010609060101010101" pitchFamily="49" charset="-122"/>
              </a:rPr>
              <a:t>毕业后希望到政府部门工作者，更宽容不端行为</a:t>
            </a:r>
          </a:p>
        </p:txBody>
      </p:sp>
      <p:sp>
        <p:nvSpPr>
          <p:cNvPr id="13" name="AutoShape 9">
            <a:extLst>
              <a:ext uri="{FF2B5EF4-FFF2-40B4-BE49-F238E27FC236}">
                <a16:creationId xmlns="" xmlns:a16="http://schemas.microsoft.com/office/drawing/2014/main" id="{8B01B848-0E33-4797-A8C8-19278006E9C2}"/>
              </a:ext>
            </a:extLst>
          </p:cNvPr>
          <p:cNvSpPr>
            <a:spLocks noChangeArrowheads="1"/>
          </p:cNvSpPr>
          <p:nvPr/>
        </p:nvSpPr>
        <p:spPr bwMode="auto">
          <a:xfrm>
            <a:off x="1659952" y="3148441"/>
            <a:ext cx="3764066" cy="857314"/>
          </a:xfrm>
          <a:prstGeom prst="wedgeRectCallout">
            <a:avLst>
              <a:gd name="adj1" fmla="val 83989"/>
              <a:gd name="adj2" fmla="val 15334"/>
            </a:avLst>
          </a:prstGeom>
          <a:noFill/>
          <a:ln w="12700" algn="ctr">
            <a:solidFill>
              <a:srgbClr val="00B0F0"/>
            </a:solidFill>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defTabSz="904875" eaLnBrk="0" hangingPunct="0">
              <a:defRPr sz="6600" b="1">
                <a:solidFill>
                  <a:schemeClr val="tx2"/>
                </a:solidFill>
                <a:latin typeface="Arial" panose="020B0604020202020204" pitchFamily="34" charset="0"/>
                <a:ea typeface="宋体" panose="02010600030101010101" pitchFamily="2" charset="-122"/>
              </a:defRPr>
            </a:lvl1pPr>
            <a:lvl2pPr defTabSz="904875" eaLnBrk="0" hangingPunct="0">
              <a:defRPr sz="6600" b="1">
                <a:solidFill>
                  <a:schemeClr val="tx2"/>
                </a:solidFill>
                <a:latin typeface="Arial" panose="020B0604020202020204" pitchFamily="34" charset="0"/>
                <a:ea typeface="宋体" panose="02010600030101010101" pitchFamily="2" charset="-122"/>
              </a:defRPr>
            </a:lvl2pPr>
            <a:lvl3pPr defTabSz="904875" eaLnBrk="0" hangingPunct="0">
              <a:defRPr sz="6600" b="1">
                <a:solidFill>
                  <a:schemeClr val="tx2"/>
                </a:solidFill>
                <a:latin typeface="Arial" panose="020B0604020202020204" pitchFamily="34" charset="0"/>
                <a:ea typeface="宋体" panose="02010600030101010101" pitchFamily="2" charset="-122"/>
              </a:defRPr>
            </a:lvl3pPr>
            <a:lvl4pPr defTabSz="904875" eaLnBrk="0" hangingPunct="0">
              <a:defRPr sz="6600" b="1">
                <a:solidFill>
                  <a:schemeClr val="tx2"/>
                </a:solidFill>
                <a:latin typeface="Arial" panose="020B0604020202020204" pitchFamily="34" charset="0"/>
                <a:ea typeface="宋体" panose="02010600030101010101" pitchFamily="2" charset="-122"/>
              </a:defRPr>
            </a:lvl4pPr>
            <a:lvl5pPr defTabSz="904875" eaLnBrk="0" hangingPunct="0">
              <a:defRPr sz="6600" b="1">
                <a:solidFill>
                  <a:schemeClr val="tx2"/>
                </a:solidFill>
                <a:latin typeface="Arial" panose="020B0604020202020204" pitchFamily="34" charset="0"/>
                <a:ea typeface="宋体" panose="02010600030101010101" pitchFamily="2" charset="-122"/>
              </a:defRPr>
            </a:lvl5pPr>
            <a:lvl6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6pPr>
            <a:lvl7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7pPr>
            <a:lvl8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8pPr>
            <a:lvl9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9pPr>
          </a:lstStyle>
          <a:p>
            <a:pPr algn="l" eaLnBrk="1" hangingPunct="1">
              <a:spcBef>
                <a:spcPct val="50000"/>
              </a:spcBef>
              <a:spcAft>
                <a:spcPct val="50000"/>
              </a:spcAft>
            </a:pPr>
            <a:r>
              <a:rPr lang="zh-CN" altLang="en-US" sz="2400" dirty="0">
                <a:solidFill>
                  <a:srgbClr val="99CCFF"/>
                </a:solidFill>
                <a:latin typeface="黑体" panose="02010609060101010101" pitchFamily="49" charset="-122"/>
                <a:ea typeface="黑体" panose="02010609060101010101" pitchFamily="49" charset="-122"/>
              </a:rPr>
              <a:t>接受导师规范教育者，更不可能宽容不端行为</a:t>
            </a:r>
          </a:p>
        </p:txBody>
      </p:sp>
      <p:sp>
        <p:nvSpPr>
          <p:cNvPr id="14" name="AutoShape 9">
            <a:extLst>
              <a:ext uri="{FF2B5EF4-FFF2-40B4-BE49-F238E27FC236}">
                <a16:creationId xmlns="" xmlns:a16="http://schemas.microsoft.com/office/drawing/2014/main" id="{19DF2020-F9AB-4FFA-AB17-BE2D4827559D}"/>
              </a:ext>
            </a:extLst>
          </p:cNvPr>
          <p:cNvSpPr>
            <a:spLocks noChangeArrowheads="1"/>
          </p:cNvSpPr>
          <p:nvPr/>
        </p:nvSpPr>
        <p:spPr bwMode="auto">
          <a:xfrm>
            <a:off x="2488522" y="1163245"/>
            <a:ext cx="3764066" cy="857313"/>
          </a:xfrm>
          <a:prstGeom prst="wedgeRectCallout">
            <a:avLst>
              <a:gd name="adj1" fmla="val 62546"/>
              <a:gd name="adj2" fmla="val 4733"/>
            </a:avLst>
          </a:prstGeom>
          <a:noFill/>
          <a:ln w="12700" algn="ctr">
            <a:solidFill>
              <a:srgbClr val="FFFF00"/>
            </a:solidFill>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defTabSz="904875" eaLnBrk="0" hangingPunct="0">
              <a:defRPr sz="6600" b="1">
                <a:solidFill>
                  <a:schemeClr val="tx2"/>
                </a:solidFill>
                <a:latin typeface="Arial" panose="020B0604020202020204" pitchFamily="34" charset="0"/>
                <a:ea typeface="宋体" panose="02010600030101010101" pitchFamily="2" charset="-122"/>
              </a:defRPr>
            </a:lvl1pPr>
            <a:lvl2pPr defTabSz="904875" eaLnBrk="0" hangingPunct="0">
              <a:defRPr sz="6600" b="1">
                <a:solidFill>
                  <a:schemeClr val="tx2"/>
                </a:solidFill>
                <a:latin typeface="Arial" panose="020B0604020202020204" pitchFamily="34" charset="0"/>
                <a:ea typeface="宋体" panose="02010600030101010101" pitchFamily="2" charset="-122"/>
              </a:defRPr>
            </a:lvl2pPr>
            <a:lvl3pPr defTabSz="904875" eaLnBrk="0" hangingPunct="0">
              <a:defRPr sz="6600" b="1">
                <a:solidFill>
                  <a:schemeClr val="tx2"/>
                </a:solidFill>
                <a:latin typeface="Arial" panose="020B0604020202020204" pitchFamily="34" charset="0"/>
                <a:ea typeface="宋体" panose="02010600030101010101" pitchFamily="2" charset="-122"/>
              </a:defRPr>
            </a:lvl3pPr>
            <a:lvl4pPr defTabSz="904875" eaLnBrk="0" hangingPunct="0">
              <a:defRPr sz="6600" b="1">
                <a:solidFill>
                  <a:schemeClr val="tx2"/>
                </a:solidFill>
                <a:latin typeface="Arial" panose="020B0604020202020204" pitchFamily="34" charset="0"/>
                <a:ea typeface="宋体" panose="02010600030101010101" pitchFamily="2" charset="-122"/>
              </a:defRPr>
            </a:lvl4pPr>
            <a:lvl5pPr defTabSz="904875" eaLnBrk="0" hangingPunct="0">
              <a:defRPr sz="6600" b="1">
                <a:solidFill>
                  <a:schemeClr val="tx2"/>
                </a:solidFill>
                <a:latin typeface="Arial" panose="020B0604020202020204" pitchFamily="34" charset="0"/>
                <a:ea typeface="宋体" panose="02010600030101010101" pitchFamily="2" charset="-122"/>
              </a:defRPr>
            </a:lvl5pPr>
            <a:lvl6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6pPr>
            <a:lvl7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7pPr>
            <a:lvl8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8pPr>
            <a:lvl9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9pPr>
          </a:lstStyle>
          <a:p>
            <a:pPr eaLnBrk="1" hangingPunct="1">
              <a:spcBef>
                <a:spcPct val="50000"/>
              </a:spcBef>
              <a:spcAft>
                <a:spcPct val="50000"/>
              </a:spcAft>
            </a:pPr>
            <a:r>
              <a:rPr lang="zh-CN" altLang="en-US" sz="2400" dirty="0">
                <a:solidFill>
                  <a:srgbClr val="92D050"/>
                </a:solidFill>
                <a:latin typeface="黑体" panose="02010609060101010101" pitchFamily="49" charset="-122"/>
                <a:ea typeface="黑体" panose="02010609060101010101" pitchFamily="49" charset="-122"/>
              </a:rPr>
              <a:t>求职时更关心收入待遇者，更宽容不端行为</a:t>
            </a:r>
          </a:p>
        </p:txBody>
      </p:sp>
      <p:sp>
        <p:nvSpPr>
          <p:cNvPr id="15" name="AutoShape 9">
            <a:extLst>
              <a:ext uri="{FF2B5EF4-FFF2-40B4-BE49-F238E27FC236}">
                <a16:creationId xmlns="" xmlns:a16="http://schemas.microsoft.com/office/drawing/2014/main" id="{F2EE85D8-11D1-4959-A772-F24481087D38}"/>
              </a:ext>
            </a:extLst>
          </p:cNvPr>
          <p:cNvSpPr>
            <a:spLocks noChangeArrowheads="1"/>
          </p:cNvSpPr>
          <p:nvPr/>
        </p:nvSpPr>
        <p:spPr bwMode="auto">
          <a:xfrm>
            <a:off x="2040952" y="2120239"/>
            <a:ext cx="3764066" cy="857313"/>
          </a:xfrm>
          <a:prstGeom prst="wedgeRectCallout">
            <a:avLst>
              <a:gd name="adj1" fmla="val 75270"/>
              <a:gd name="adj2" fmla="val -61929"/>
            </a:avLst>
          </a:prstGeom>
          <a:noFill/>
          <a:ln w="12700" algn="ctr">
            <a:solidFill>
              <a:srgbClr val="FF0000"/>
            </a:solidFill>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defTabSz="904875" eaLnBrk="0" hangingPunct="0">
              <a:defRPr sz="6600" b="1">
                <a:solidFill>
                  <a:schemeClr val="tx2"/>
                </a:solidFill>
                <a:latin typeface="Arial" panose="020B0604020202020204" pitchFamily="34" charset="0"/>
                <a:ea typeface="宋体" panose="02010600030101010101" pitchFamily="2" charset="-122"/>
              </a:defRPr>
            </a:lvl1pPr>
            <a:lvl2pPr defTabSz="904875" eaLnBrk="0" hangingPunct="0">
              <a:defRPr sz="6600" b="1">
                <a:solidFill>
                  <a:schemeClr val="tx2"/>
                </a:solidFill>
                <a:latin typeface="Arial" panose="020B0604020202020204" pitchFamily="34" charset="0"/>
                <a:ea typeface="宋体" panose="02010600030101010101" pitchFamily="2" charset="-122"/>
              </a:defRPr>
            </a:lvl2pPr>
            <a:lvl3pPr defTabSz="904875" eaLnBrk="0" hangingPunct="0">
              <a:defRPr sz="6600" b="1">
                <a:solidFill>
                  <a:schemeClr val="tx2"/>
                </a:solidFill>
                <a:latin typeface="Arial" panose="020B0604020202020204" pitchFamily="34" charset="0"/>
                <a:ea typeface="宋体" panose="02010600030101010101" pitchFamily="2" charset="-122"/>
              </a:defRPr>
            </a:lvl3pPr>
            <a:lvl4pPr defTabSz="904875" eaLnBrk="0" hangingPunct="0">
              <a:defRPr sz="6600" b="1">
                <a:solidFill>
                  <a:schemeClr val="tx2"/>
                </a:solidFill>
                <a:latin typeface="Arial" panose="020B0604020202020204" pitchFamily="34" charset="0"/>
                <a:ea typeface="宋体" panose="02010600030101010101" pitchFamily="2" charset="-122"/>
              </a:defRPr>
            </a:lvl4pPr>
            <a:lvl5pPr defTabSz="904875" eaLnBrk="0" hangingPunct="0">
              <a:defRPr sz="6600" b="1">
                <a:solidFill>
                  <a:schemeClr val="tx2"/>
                </a:solidFill>
                <a:latin typeface="Arial" panose="020B0604020202020204" pitchFamily="34" charset="0"/>
                <a:ea typeface="宋体" panose="02010600030101010101" pitchFamily="2" charset="-122"/>
              </a:defRPr>
            </a:lvl5pPr>
            <a:lvl6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6pPr>
            <a:lvl7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7pPr>
            <a:lvl8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8pPr>
            <a:lvl9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9pPr>
          </a:lstStyle>
          <a:p>
            <a:pPr eaLnBrk="1" hangingPunct="1">
              <a:spcBef>
                <a:spcPct val="50000"/>
              </a:spcBef>
              <a:spcAft>
                <a:spcPct val="50000"/>
              </a:spcAft>
            </a:pPr>
            <a:r>
              <a:rPr lang="zh-CN" altLang="en-US" sz="2400" dirty="0">
                <a:solidFill>
                  <a:srgbClr val="FF0000"/>
                </a:solidFill>
                <a:latin typeface="黑体" panose="02010609060101010101" pitchFamily="49" charset="-122"/>
                <a:ea typeface="黑体" panose="02010609060101010101" pitchFamily="49" charset="-122"/>
              </a:rPr>
              <a:t>导师为高学术高权力者，更宽容不端行为</a:t>
            </a:r>
          </a:p>
        </p:txBody>
      </p:sp>
      <p:sp>
        <p:nvSpPr>
          <p:cNvPr id="16" name="AutoShape 9">
            <a:extLst>
              <a:ext uri="{FF2B5EF4-FFF2-40B4-BE49-F238E27FC236}">
                <a16:creationId xmlns="" xmlns:a16="http://schemas.microsoft.com/office/drawing/2014/main" id="{E622B336-7855-4FF5-92F6-CB9A902BA4A1}"/>
              </a:ext>
            </a:extLst>
          </p:cNvPr>
          <p:cNvSpPr>
            <a:spLocks noChangeArrowheads="1"/>
          </p:cNvSpPr>
          <p:nvPr/>
        </p:nvSpPr>
        <p:spPr bwMode="auto">
          <a:xfrm>
            <a:off x="2549648" y="4167834"/>
            <a:ext cx="3764066" cy="857313"/>
          </a:xfrm>
          <a:prstGeom prst="wedgeRectCallout">
            <a:avLst>
              <a:gd name="adj1" fmla="val 62690"/>
              <a:gd name="adj2" fmla="val -58120"/>
            </a:avLst>
          </a:prstGeom>
          <a:noFill/>
          <a:ln w="12700" algn="ctr">
            <a:solidFill>
              <a:srgbClr val="FFFF00"/>
            </a:solidFill>
            <a:miter lim="800000"/>
            <a:headEnd/>
            <a:tailEnd/>
          </a:ln>
          <a:effectLst/>
          <a:extLst>
            <a:ext uri="{909E8E84-426E-40DD-AFC4-6F175D3DCCD1}">
              <a14:hiddenFill xmlns:a14="http://schemas.microsoft.com/office/drawing/2010/main">
                <a:solidFill>
                  <a:srgbClr val="FFFF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defTabSz="904875" eaLnBrk="0" hangingPunct="0">
              <a:defRPr sz="6600" b="1">
                <a:solidFill>
                  <a:schemeClr val="tx2"/>
                </a:solidFill>
                <a:latin typeface="Arial" panose="020B0604020202020204" pitchFamily="34" charset="0"/>
                <a:ea typeface="宋体" panose="02010600030101010101" pitchFamily="2" charset="-122"/>
              </a:defRPr>
            </a:lvl1pPr>
            <a:lvl2pPr defTabSz="904875" eaLnBrk="0" hangingPunct="0">
              <a:defRPr sz="6600" b="1">
                <a:solidFill>
                  <a:schemeClr val="tx2"/>
                </a:solidFill>
                <a:latin typeface="Arial" panose="020B0604020202020204" pitchFamily="34" charset="0"/>
                <a:ea typeface="宋体" panose="02010600030101010101" pitchFamily="2" charset="-122"/>
              </a:defRPr>
            </a:lvl2pPr>
            <a:lvl3pPr defTabSz="904875" eaLnBrk="0" hangingPunct="0">
              <a:defRPr sz="6600" b="1">
                <a:solidFill>
                  <a:schemeClr val="tx2"/>
                </a:solidFill>
                <a:latin typeface="Arial" panose="020B0604020202020204" pitchFamily="34" charset="0"/>
                <a:ea typeface="宋体" panose="02010600030101010101" pitchFamily="2" charset="-122"/>
              </a:defRPr>
            </a:lvl3pPr>
            <a:lvl4pPr defTabSz="904875" eaLnBrk="0" hangingPunct="0">
              <a:defRPr sz="6600" b="1">
                <a:solidFill>
                  <a:schemeClr val="tx2"/>
                </a:solidFill>
                <a:latin typeface="Arial" panose="020B0604020202020204" pitchFamily="34" charset="0"/>
                <a:ea typeface="宋体" panose="02010600030101010101" pitchFamily="2" charset="-122"/>
              </a:defRPr>
            </a:lvl4pPr>
            <a:lvl5pPr defTabSz="904875" eaLnBrk="0" hangingPunct="0">
              <a:defRPr sz="6600" b="1">
                <a:solidFill>
                  <a:schemeClr val="tx2"/>
                </a:solidFill>
                <a:latin typeface="Arial" panose="020B0604020202020204" pitchFamily="34" charset="0"/>
                <a:ea typeface="宋体" panose="02010600030101010101" pitchFamily="2" charset="-122"/>
              </a:defRPr>
            </a:lvl5pPr>
            <a:lvl6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6pPr>
            <a:lvl7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7pPr>
            <a:lvl8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8pPr>
            <a:lvl9pPr algn="ctr" defTabSz="904875" eaLnBrk="0" fontAlgn="base" hangingPunct="0">
              <a:spcBef>
                <a:spcPct val="0"/>
              </a:spcBef>
              <a:spcAft>
                <a:spcPct val="0"/>
              </a:spcAft>
              <a:defRPr sz="6600" b="1">
                <a:solidFill>
                  <a:schemeClr val="tx2"/>
                </a:solidFill>
                <a:latin typeface="Arial" panose="020B0604020202020204" pitchFamily="34" charset="0"/>
                <a:ea typeface="宋体" panose="02010600030101010101" pitchFamily="2" charset="-122"/>
              </a:defRPr>
            </a:lvl9pPr>
          </a:lstStyle>
          <a:p>
            <a:pPr eaLnBrk="1" hangingPunct="1">
              <a:spcBef>
                <a:spcPct val="50000"/>
              </a:spcBef>
              <a:spcAft>
                <a:spcPct val="50000"/>
              </a:spcAft>
            </a:pPr>
            <a:r>
              <a:rPr lang="zh-CN" altLang="en-US" sz="2400" dirty="0">
                <a:solidFill>
                  <a:srgbClr val="92D050"/>
                </a:solidFill>
                <a:latin typeface="黑体" panose="02010609060101010101" pitchFamily="49" charset="-122"/>
                <a:ea typeface="黑体" panose="02010609060101010101" pitchFamily="49" charset="-122"/>
              </a:rPr>
              <a:t>读博期间承担过企业项目者，更宽容不端行为</a:t>
            </a:r>
          </a:p>
        </p:txBody>
      </p:sp>
    </p:spTree>
    <p:extLst>
      <p:ext uri="{BB962C8B-B14F-4D97-AF65-F5344CB8AC3E}">
        <p14:creationId xmlns:p14="http://schemas.microsoft.com/office/powerpoint/2010/main" val="3454620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500" fill="hold"/>
                                        <p:tgtEl>
                                          <p:spTgt spid="15"/>
                                        </p:tgtEl>
                                        <p:attrNameLst>
                                          <p:attrName>ppt_x</p:attrName>
                                        </p:attrNameLst>
                                      </p:cBhvr>
                                      <p:tavLst>
                                        <p:tav tm="0">
                                          <p:val>
                                            <p:strVal val="#ppt_x"/>
                                          </p:val>
                                        </p:tav>
                                        <p:tav tm="100000">
                                          <p:val>
                                            <p:strVal val="#ppt_x"/>
                                          </p:val>
                                        </p:tav>
                                      </p:tavLst>
                                    </p:anim>
                                    <p:anim calcmode="lin" valueType="num">
                                      <p:cBhvr additive="base">
                                        <p:cTn id="18" dur="500" fill="hold"/>
                                        <p:tgtEl>
                                          <p:spTgt spid="15"/>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additive="base">
                                        <p:cTn id="27" dur="500" fill="hold"/>
                                        <p:tgtEl>
                                          <p:spTgt spid="14"/>
                                        </p:tgtEl>
                                        <p:attrNameLst>
                                          <p:attrName>ppt_x</p:attrName>
                                        </p:attrNameLst>
                                      </p:cBhvr>
                                      <p:tavLst>
                                        <p:tav tm="0">
                                          <p:val>
                                            <p:strVal val="#ppt_x"/>
                                          </p:val>
                                        </p:tav>
                                        <p:tav tm="100000">
                                          <p:val>
                                            <p:strVal val="#ppt_x"/>
                                          </p:val>
                                        </p:tav>
                                      </p:tavLst>
                                    </p:anim>
                                    <p:anim calcmode="lin" valueType="num">
                                      <p:cBhvr additive="base">
                                        <p:cTn id="28" dur="500" fill="hold"/>
                                        <p:tgtEl>
                                          <p:spTgt spid="14"/>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418493" y="372091"/>
            <a:ext cx="9144000" cy="2387600"/>
          </a:xfrm>
        </p:spPr>
        <p:txBody>
          <a:bodyPr>
            <a:normAutofit/>
          </a:bodyPr>
          <a:lstStyle/>
          <a:p>
            <a:r>
              <a:rPr lang="zh-CN" altLang="en-US" sz="5400" b="1" dirty="0">
                <a:latin typeface="楷体" panose="02010609060101010101" pitchFamily="49" charset="-122"/>
                <a:ea typeface="楷体" panose="02010609060101010101" pitchFamily="49" charset="-122"/>
              </a:rPr>
              <a:t>结论和建议</a:t>
            </a:r>
          </a:p>
        </p:txBody>
      </p:sp>
    </p:spTree>
    <p:extLst>
      <p:ext uri="{BB962C8B-B14F-4D97-AF65-F5344CB8AC3E}">
        <p14:creationId xmlns:p14="http://schemas.microsoft.com/office/powerpoint/2010/main" val="15258849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完善博士诚信教育制度建设</a:t>
            </a:r>
          </a:p>
        </p:txBody>
      </p:sp>
      <p:sp>
        <p:nvSpPr>
          <p:cNvPr id="3" name="内容占位符 2"/>
          <p:cNvSpPr>
            <a:spLocks noGrp="1"/>
          </p:cNvSpPr>
          <p:nvPr>
            <p:ph idx="1"/>
          </p:nvPr>
        </p:nvSpPr>
        <p:spPr/>
        <p:txBody>
          <a:bodyPr vert="horz" lIns="91440" tIns="45720" rIns="91440" bIns="45720" rtlCol="0">
            <a:noAutofit/>
          </a:bodyPr>
          <a:lstStyle/>
          <a:p>
            <a:pPr>
              <a:lnSpc>
                <a:spcPct val="120000"/>
              </a:lnSpc>
            </a:pPr>
            <a:r>
              <a:rPr lang="zh-CN" altLang="en-US" sz="2400" dirty="0"/>
              <a:t>在研究生招考制度中，探索以考量学术兴趣和能力为核心的考试机制</a:t>
            </a:r>
            <a:endParaRPr lang="en-US" altLang="zh-CN" sz="2400" dirty="0"/>
          </a:p>
          <a:p>
            <a:pPr lvl="1"/>
            <a:r>
              <a:rPr lang="zh-CN" altLang="en-US" sz="2000" dirty="0"/>
              <a:t>博士招考时除衡量考生入学考试成绩外，还应重点考察其学术兴趣、专业能力和研究成果</a:t>
            </a:r>
            <a:endParaRPr lang="en-US" altLang="zh-CN" sz="2400" dirty="0"/>
          </a:p>
          <a:p>
            <a:pPr>
              <a:lnSpc>
                <a:spcPct val="120000"/>
              </a:lnSpc>
            </a:pPr>
            <a:r>
              <a:rPr lang="zh-CN" altLang="en-US" sz="2400" dirty="0"/>
              <a:t>探索合理有效的淘汰机制，加强对博士生的筛选淘汰</a:t>
            </a:r>
            <a:endParaRPr lang="en-US" altLang="zh-CN" sz="2400" dirty="0"/>
          </a:p>
          <a:p>
            <a:pPr lvl="1"/>
            <a:r>
              <a:rPr lang="zh-CN" altLang="en-US" sz="2000" dirty="0"/>
              <a:t>借鉴国外研究生淘汰机制的经验，通过课程考察和资格审核方式淘汰不合格的博士研究生</a:t>
            </a:r>
          </a:p>
          <a:p>
            <a:pPr>
              <a:lnSpc>
                <a:spcPct val="120000"/>
              </a:lnSpc>
            </a:pPr>
            <a:r>
              <a:rPr lang="zh-CN" altLang="en-US" sz="2400" dirty="0"/>
              <a:t>进一步提高博士生科研道德和学术规范课程的覆盖面和质量</a:t>
            </a:r>
            <a:endParaRPr lang="en-US" altLang="zh-CN" sz="2400" dirty="0"/>
          </a:p>
          <a:p>
            <a:pPr lvl="1"/>
            <a:r>
              <a:rPr lang="zh-CN" altLang="en-US" sz="2000" dirty="0"/>
              <a:t>面向高校师生全面开展学术规范普及教育，同时下力气提高课程的质量和实用性</a:t>
            </a:r>
            <a:endParaRPr lang="zh-CN" altLang="en-US" sz="2400" dirty="0"/>
          </a:p>
          <a:p>
            <a:pPr>
              <a:lnSpc>
                <a:spcPct val="120000"/>
              </a:lnSpc>
            </a:pPr>
            <a:r>
              <a:rPr lang="zh-CN" altLang="en-US" sz="2400" dirty="0"/>
              <a:t>继续完善学术不端惩罚制度、提高学术不端行为的“成本”</a:t>
            </a:r>
            <a:endParaRPr lang="en-US" altLang="zh-CN" sz="2400" dirty="0"/>
          </a:p>
          <a:p>
            <a:pPr>
              <a:lnSpc>
                <a:spcPct val="120000"/>
              </a:lnSpc>
            </a:pPr>
            <a:endParaRPr lang="zh-CN" altLang="en-US" sz="2400" dirty="0"/>
          </a:p>
        </p:txBody>
      </p:sp>
    </p:spTree>
    <p:extLst>
      <p:ext uri="{BB962C8B-B14F-4D97-AF65-F5344CB8AC3E}">
        <p14:creationId xmlns:p14="http://schemas.microsoft.com/office/powerpoint/2010/main" val="23440457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加强科技工作者科研诚信管理</a:t>
            </a:r>
          </a:p>
        </p:txBody>
      </p:sp>
      <p:sp>
        <p:nvSpPr>
          <p:cNvPr id="3" name="内容占位符 2"/>
          <p:cNvSpPr>
            <a:spLocks noGrp="1"/>
          </p:cNvSpPr>
          <p:nvPr>
            <p:ph idx="1"/>
          </p:nvPr>
        </p:nvSpPr>
        <p:spPr/>
        <p:txBody>
          <a:bodyPr vert="horz" lIns="91440" tIns="45720" rIns="91440" bIns="45720" rtlCol="0">
            <a:noAutofit/>
          </a:bodyPr>
          <a:lstStyle/>
          <a:p>
            <a:pPr>
              <a:lnSpc>
                <a:spcPct val="120000"/>
              </a:lnSpc>
            </a:pPr>
            <a:r>
              <a:rPr lang="zh-CN" altLang="en-US" sz="2800" dirty="0"/>
              <a:t>现行评价体系改革</a:t>
            </a:r>
            <a:endParaRPr lang="en-US" altLang="zh-CN" sz="2800" dirty="0"/>
          </a:p>
          <a:p>
            <a:pPr>
              <a:lnSpc>
                <a:spcPct val="120000"/>
              </a:lnSpc>
            </a:pPr>
            <a:r>
              <a:rPr lang="zh-CN" altLang="en-US" sz="2800" dirty="0"/>
              <a:t>完善对不端行为的认定和处理程序</a:t>
            </a:r>
            <a:endParaRPr lang="en-US" altLang="zh-CN" sz="2800" dirty="0"/>
          </a:p>
          <a:p>
            <a:pPr>
              <a:lnSpc>
                <a:spcPct val="120000"/>
              </a:lnSpc>
            </a:pPr>
            <a:r>
              <a:rPr lang="zh-CN" altLang="en-US" sz="2800" dirty="0"/>
              <a:t>科研队伍合理流动</a:t>
            </a:r>
            <a:endParaRPr lang="en-US" altLang="zh-CN" sz="2800" dirty="0"/>
          </a:p>
          <a:p>
            <a:pPr>
              <a:lnSpc>
                <a:spcPct val="120000"/>
              </a:lnSpc>
            </a:pPr>
            <a:r>
              <a:rPr lang="zh-CN" altLang="en-US" sz="2800" dirty="0"/>
              <a:t>加强学术规范教育</a:t>
            </a:r>
            <a:endParaRPr lang="en-US" altLang="zh-CN" sz="2800" dirty="0"/>
          </a:p>
          <a:p>
            <a:pPr>
              <a:lnSpc>
                <a:spcPct val="120000"/>
              </a:lnSpc>
            </a:pPr>
            <a:endParaRPr lang="en-US" altLang="zh-CN" sz="2800" dirty="0"/>
          </a:p>
          <a:p>
            <a:pPr>
              <a:lnSpc>
                <a:spcPct val="120000"/>
              </a:lnSpc>
            </a:pPr>
            <a:r>
              <a:rPr lang="zh-CN" altLang="en-US" sz="2800" dirty="0"/>
              <a:t>加强学术诚信环境的监测评价研究</a:t>
            </a:r>
            <a:endParaRPr lang="en-US" altLang="zh-CN" sz="2800" dirty="0"/>
          </a:p>
          <a:p>
            <a:pPr>
              <a:lnSpc>
                <a:spcPct val="120000"/>
              </a:lnSpc>
            </a:pPr>
            <a:endParaRPr lang="en-US" altLang="zh-CN" sz="2800" dirty="0"/>
          </a:p>
          <a:p>
            <a:pPr>
              <a:lnSpc>
                <a:spcPct val="120000"/>
              </a:lnSpc>
            </a:pPr>
            <a:endParaRPr lang="zh-CN" altLang="en-US" sz="2800" dirty="0"/>
          </a:p>
        </p:txBody>
      </p:sp>
    </p:spTree>
    <p:extLst>
      <p:ext uri="{BB962C8B-B14F-4D97-AF65-F5344CB8AC3E}">
        <p14:creationId xmlns:p14="http://schemas.microsoft.com/office/powerpoint/2010/main" val="3642904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418493" y="1993073"/>
            <a:ext cx="9144000" cy="2387600"/>
          </a:xfrm>
        </p:spPr>
        <p:txBody>
          <a:bodyPr>
            <a:normAutofit/>
          </a:bodyPr>
          <a:lstStyle/>
          <a:p>
            <a:r>
              <a:rPr lang="zh-CN" altLang="en-US" sz="5400" b="1" dirty="0">
                <a:latin typeface="楷体" panose="02010609060101010101" pitchFamily="49" charset="-122"/>
                <a:ea typeface="楷体" panose="02010609060101010101" pitchFamily="49" charset="-122"/>
              </a:rPr>
              <a:t>谢   谢</a:t>
            </a:r>
            <a:r>
              <a:rPr lang="en-US" altLang="zh-CN" sz="5400" b="1" dirty="0">
                <a:latin typeface="楷体" panose="02010609060101010101" pitchFamily="49" charset="-122"/>
                <a:ea typeface="楷体" panose="02010609060101010101" pitchFamily="49" charset="-122"/>
              </a:rPr>
              <a:t/>
            </a:r>
            <a:br>
              <a:rPr lang="en-US" altLang="zh-CN" sz="5400" b="1" dirty="0">
                <a:latin typeface="楷体" panose="02010609060101010101" pitchFamily="49" charset="-122"/>
                <a:ea typeface="楷体" panose="02010609060101010101" pitchFamily="49" charset="-122"/>
              </a:rPr>
            </a:br>
            <a:r>
              <a:rPr lang="en-US" altLang="zh-CN" sz="5400" b="1" dirty="0">
                <a:latin typeface="楷体" panose="02010609060101010101" pitchFamily="49" charset="-122"/>
                <a:ea typeface="楷体" panose="02010609060101010101" pitchFamily="49" charset="-122"/>
              </a:rPr>
              <a:t/>
            </a:r>
            <a:br>
              <a:rPr lang="en-US" altLang="zh-CN" sz="5400" b="1" dirty="0">
                <a:latin typeface="楷体" panose="02010609060101010101" pitchFamily="49" charset="-122"/>
                <a:ea typeface="楷体" panose="02010609060101010101" pitchFamily="49" charset="-122"/>
              </a:rPr>
            </a:br>
            <a:r>
              <a:rPr lang="en-US" altLang="zh-CN" sz="4800" b="1" dirty="0">
                <a:latin typeface="楷体" panose="02010609060101010101" pitchFamily="49" charset="-122"/>
                <a:ea typeface="楷体" panose="02010609060101010101" pitchFamily="49" charset="-122"/>
              </a:rPr>
              <a:t>zhaoyd@casted.org.cn</a:t>
            </a:r>
            <a:endParaRPr lang="zh-CN" altLang="en-US" sz="4800" b="1"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205795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vert="horz" lIns="91440" tIns="45720" rIns="91440" bIns="45720" rtlCol="0">
            <a:noAutofit/>
          </a:bodyPr>
          <a:lstStyle/>
          <a:p>
            <a:pPr lvl="1">
              <a:lnSpc>
                <a:spcPct val="120000"/>
              </a:lnSpc>
            </a:pPr>
            <a:r>
              <a:rPr lang="zh-CN" altLang="en-US" sz="2000" dirty="0"/>
              <a:t>科技部</a:t>
            </a:r>
            <a:r>
              <a:rPr lang="en-US" altLang="zh-CN" sz="2000" dirty="0"/>
              <a:t>2006</a:t>
            </a:r>
            <a:r>
              <a:rPr lang="zh-CN" altLang="en-US" sz="2000" dirty="0"/>
              <a:t>年</a:t>
            </a:r>
            <a:r>
              <a:rPr lang="en-US" altLang="zh-CN" sz="2000" dirty="0"/>
              <a:t>11</a:t>
            </a:r>
            <a:r>
              <a:rPr lang="zh-CN" altLang="en-US" sz="2000" dirty="0"/>
              <a:t>月颁布的</a:t>
            </a:r>
            <a:r>
              <a:rPr lang="en-US" altLang="zh-CN" sz="2000" dirty="0"/>
              <a:t>《</a:t>
            </a:r>
            <a:r>
              <a:rPr lang="zh-CN" altLang="en-US" sz="2000" dirty="0"/>
              <a:t>国家科技计划实施中科研不端行为处理办法（试行）</a:t>
            </a:r>
            <a:r>
              <a:rPr lang="en-US" altLang="zh-CN" sz="2000" dirty="0"/>
              <a:t>》</a:t>
            </a:r>
            <a:r>
              <a:rPr lang="zh-CN" altLang="en-US" sz="2000" dirty="0"/>
              <a:t>中对科研不端行为的定义包括：在有关人员职称、简历以及研究基础等方面提供虚假信息、抄袭剽窃他人成果、捏造篡改数据、在涉及人体研究中违反知情同意、保护隐私的规定、违反实验动物保护规范以及其他科研不端行为</a:t>
            </a:r>
            <a:endParaRPr lang="en-US" altLang="zh-CN" sz="2000" dirty="0"/>
          </a:p>
          <a:p>
            <a:pPr lvl="1">
              <a:lnSpc>
                <a:spcPct val="120000"/>
              </a:lnSpc>
            </a:pPr>
            <a:r>
              <a:rPr lang="zh-CN" altLang="en-US" sz="2000" dirty="0"/>
              <a:t>教育部</a:t>
            </a:r>
            <a:r>
              <a:rPr lang="en-US" altLang="zh-CN" sz="2000" dirty="0"/>
              <a:t>2016</a:t>
            </a:r>
            <a:r>
              <a:rPr lang="zh-CN" altLang="en-US" sz="2000" dirty="0"/>
              <a:t>年</a:t>
            </a:r>
            <a:r>
              <a:rPr lang="en-US" altLang="zh-CN" sz="2000" dirty="0"/>
              <a:t>6</a:t>
            </a:r>
            <a:r>
              <a:rPr lang="zh-CN" altLang="en-US" sz="2000" dirty="0"/>
              <a:t>月发布</a:t>
            </a:r>
            <a:r>
              <a:rPr lang="en-US" altLang="zh-CN" sz="2000" dirty="0"/>
              <a:t>《</a:t>
            </a:r>
            <a:r>
              <a:rPr lang="zh-CN" altLang="en-US" sz="2000" dirty="0"/>
              <a:t>高等学校预防与处理学术不端行为办法</a:t>
            </a:r>
            <a:r>
              <a:rPr lang="en-US" altLang="zh-CN" sz="2000" dirty="0"/>
              <a:t>》</a:t>
            </a:r>
            <a:r>
              <a:rPr lang="zh-CN" altLang="en-US" sz="2000" dirty="0"/>
              <a:t>，明确了学术不端行为包括：剽窃、抄袭、侵占他人学术成果；篡改他人研究成果；伪造科研数据、资料、文献、注释，或者捏造事实、编造虚假研究成果；未参加研究或创作而在研究成果、学术论文上署名，未经他人许可而不当使用他人署名，虚构合作者共同署名，或者多人共同完成研究而在成果中未注明他人工作、贡献；在申报课题、成果、奖励和职务评审评定、申请学位等过程中提供虚假学术信息；买卖论文、由他人代写或者为他人代写论文；其他根据高等学校或者有关学术组织、相关科研管理机构制定的规则，属于学术不端的行为</a:t>
            </a:r>
            <a:endParaRPr lang="en-US" altLang="zh-CN" sz="2000" dirty="0"/>
          </a:p>
          <a:p>
            <a:pPr>
              <a:lnSpc>
                <a:spcPct val="120000"/>
              </a:lnSpc>
            </a:pPr>
            <a:endParaRPr lang="zh-CN" altLang="en-US" sz="2400" dirty="0"/>
          </a:p>
        </p:txBody>
      </p:sp>
    </p:spTree>
    <p:extLst>
      <p:ext uri="{BB962C8B-B14F-4D97-AF65-F5344CB8AC3E}">
        <p14:creationId xmlns:p14="http://schemas.microsoft.com/office/powerpoint/2010/main" val="515414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主要不端行为</a:t>
            </a:r>
          </a:p>
        </p:txBody>
      </p:sp>
      <p:sp>
        <p:nvSpPr>
          <p:cNvPr id="3" name="内容占位符 2"/>
          <p:cNvSpPr>
            <a:spLocks noGrp="1"/>
          </p:cNvSpPr>
          <p:nvPr>
            <p:ph idx="1"/>
          </p:nvPr>
        </p:nvSpPr>
        <p:spPr/>
        <p:txBody>
          <a:bodyPr>
            <a:normAutofit/>
          </a:bodyPr>
          <a:lstStyle/>
          <a:p>
            <a:r>
              <a:rPr lang="zh-CN" altLang="en-US" dirty="0"/>
              <a:t>抄袭剽窃</a:t>
            </a:r>
            <a:endParaRPr lang="en-US" altLang="zh-CN" dirty="0"/>
          </a:p>
          <a:p>
            <a:r>
              <a:rPr lang="zh-CN" altLang="en-US" dirty="0"/>
              <a:t>伪造篡改数据 </a:t>
            </a:r>
            <a:endParaRPr lang="en-US" altLang="zh-CN" dirty="0"/>
          </a:p>
          <a:p>
            <a:r>
              <a:rPr lang="zh-CN" altLang="en-US" dirty="0"/>
              <a:t>一稿多投多发</a:t>
            </a:r>
            <a:endParaRPr lang="en-US" altLang="zh-CN" dirty="0"/>
          </a:p>
          <a:p>
            <a:r>
              <a:rPr lang="zh-CN" altLang="en-US" dirty="0"/>
              <a:t>不当署名</a:t>
            </a:r>
            <a:r>
              <a:rPr lang="en-US" altLang="zh-CN" dirty="0"/>
              <a:t>……</a:t>
            </a:r>
          </a:p>
        </p:txBody>
      </p:sp>
    </p:spTree>
    <p:extLst>
      <p:ext uri="{BB962C8B-B14F-4D97-AF65-F5344CB8AC3E}">
        <p14:creationId xmlns:p14="http://schemas.microsoft.com/office/powerpoint/2010/main" val="1614545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学术不端行为的认定标准</a:t>
            </a:r>
          </a:p>
        </p:txBody>
      </p:sp>
      <p:sp>
        <p:nvSpPr>
          <p:cNvPr id="3" name="内容占位符 2"/>
          <p:cNvSpPr>
            <a:spLocks noGrp="1"/>
          </p:cNvSpPr>
          <p:nvPr>
            <p:ph idx="1"/>
          </p:nvPr>
        </p:nvSpPr>
        <p:spPr>
          <a:xfrm>
            <a:off x="838200" y="1825625"/>
            <a:ext cx="4854146" cy="4351338"/>
          </a:xfrm>
        </p:spPr>
        <p:txBody>
          <a:bodyPr>
            <a:normAutofit fontScale="77500" lnSpcReduction="20000"/>
          </a:bodyPr>
          <a:lstStyle/>
          <a:p>
            <a:pPr>
              <a:lnSpc>
                <a:spcPct val="120000"/>
              </a:lnSpc>
            </a:pPr>
            <a:r>
              <a:rPr lang="zh-CN" altLang="en-US" dirty="0"/>
              <a:t>规范性</a:t>
            </a:r>
            <a:endParaRPr lang="en-US" altLang="zh-CN" dirty="0"/>
          </a:p>
          <a:p>
            <a:pPr lvl="1">
              <a:lnSpc>
                <a:spcPct val="120000"/>
              </a:lnSpc>
            </a:pPr>
            <a:r>
              <a:rPr lang="zh-CN" altLang="en-US" dirty="0"/>
              <a:t>是否违反了基本科研规范</a:t>
            </a:r>
            <a:endParaRPr lang="en-US" altLang="zh-CN" dirty="0"/>
          </a:p>
          <a:p>
            <a:pPr lvl="1">
              <a:lnSpc>
                <a:spcPct val="120000"/>
              </a:lnSpc>
            </a:pPr>
            <a:r>
              <a:rPr lang="zh-CN" altLang="en-US" dirty="0"/>
              <a:t>如默顿的科学精神气质：共有主义、普遍主义、祛功利性、和系统怀疑</a:t>
            </a:r>
            <a:endParaRPr lang="en-US" altLang="zh-CN" dirty="0"/>
          </a:p>
          <a:p>
            <a:pPr lvl="1">
              <a:lnSpc>
                <a:spcPct val="120000"/>
              </a:lnSpc>
            </a:pPr>
            <a:r>
              <a:rPr lang="zh-CN" altLang="en-US" dirty="0"/>
              <a:t>美国国家科学院的六个核心价值：客观 、诚实、开放、负责、公正、奉献</a:t>
            </a:r>
            <a:endParaRPr lang="en-US" altLang="zh-CN" dirty="0"/>
          </a:p>
          <a:p>
            <a:pPr>
              <a:lnSpc>
                <a:spcPct val="120000"/>
              </a:lnSpc>
            </a:pPr>
            <a:r>
              <a:rPr lang="zh-CN" altLang="en-US" dirty="0"/>
              <a:t>主观性</a:t>
            </a:r>
            <a:endParaRPr lang="en-US" altLang="zh-CN" dirty="0"/>
          </a:p>
          <a:p>
            <a:pPr lvl="1">
              <a:lnSpc>
                <a:spcPct val="120000"/>
              </a:lnSpc>
            </a:pPr>
            <a:r>
              <a:rPr lang="zh-CN" altLang="en-US" dirty="0"/>
              <a:t>不包括无心之过（诚实的错误）</a:t>
            </a:r>
            <a:endParaRPr lang="en-US" altLang="zh-CN" dirty="0"/>
          </a:p>
          <a:p>
            <a:pPr lvl="1">
              <a:lnSpc>
                <a:spcPct val="120000"/>
              </a:lnSpc>
            </a:pPr>
            <a:r>
              <a:rPr lang="zh-CN" altLang="en-US" dirty="0"/>
              <a:t>但往往难以判断</a:t>
            </a:r>
            <a:endParaRPr lang="en-US" altLang="zh-CN" dirty="0"/>
          </a:p>
        </p:txBody>
      </p:sp>
      <p:sp>
        <p:nvSpPr>
          <p:cNvPr id="4" name="内容占位符 2"/>
          <p:cNvSpPr txBox="1">
            <a:spLocks/>
          </p:cNvSpPr>
          <p:nvPr/>
        </p:nvSpPr>
        <p:spPr>
          <a:xfrm>
            <a:off x="6617042" y="1825625"/>
            <a:ext cx="4578179" cy="4351338"/>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100000"/>
              </a:lnSpc>
              <a:spcBef>
                <a:spcPts val="1000"/>
              </a:spcBef>
              <a:buFont typeface="Arial" panose="020B0604020202020204" pitchFamily="34" charset="0"/>
              <a:buChar char="•"/>
              <a:defRPr sz="3200" kern="1200" baseline="0">
                <a:solidFill>
                  <a:schemeClr val="accent1">
                    <a:lumMod val="40000"/>
                    <a:lumOff val="60000"/>
                  </a:schemeClr>
                </a:solidFill>
                <a:latin typeface="+mn-lt"/>
                <a:ea typeface="黑体" panose="02010609060101010101" pitchFamily="49" charset="-122"/>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800" kern="1200" baseline="0">
                <a:solidFill>
                  <a:schemeClr val="accent1">
                    <a:lumMod val="40000"/>
                    <a:lumOff val="60000"/>
                  </a:schemeClr>
                </a:solidFill>
                <a:latin typeface="+mn-lt"/>
                <a:ea typeface="黑体" panose="02010609060101010101" pitchFamily="49" charset="-122"/>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400" b="1" kern="1200">
                <a:solidFill>
                  <a:schemeClr val="accent1">
                    <a:lumMod val="40000"/>
                    <a:lumOff val="6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20000"/>
                    <a:lumOff val="8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zh-CN" altLang="en-US" dirty="0"/>
              <a:t>严重性</a:t>
            </a:r>
            <a:endParaRPr lang="en-US" altLang="zh-CN" dirty="0"/>
          </a:p>
          <a:p>
            <a:pPr lvl="1">
              <a:lnSpc>
                <a:spcPct val="120000"/>
              </a:lnSpc>
            </a:pPr>
            <a:r>
              <a:rPr lang="zh-CN" altLang="en-US" dirty="0"/>
              <a:t>不端行为的严重性取决于其对科研目标的危害</a:t>
            </a:r>
            <a:endParaRPr lang="en-US" altLang="zh-CN" dirty="0"/>
          </a:p>
          <a:p>
            <a:pPr lvl="1">
              <a:lnSpc>
                <a:spcPct val="120000"/>
              </a:lnSpc>
            </a:pPr>
            <a:r>
              <a:rPr lang="zh-CN" altLang="en-US" dirty="0"/>
              <a:t>相比抄袭，伪造篡改对科学的伤害更大，因此被定义为最严重的不端行为</a:t>
            </a:r>
            <a:endParaRPr lang="en-US" altLang="zh-CN" dirty="0"/>
          </a:p>
          <a:p>
            <a:pPr>
              <a:lnSpc>
                <a:spcPct val="120000"/>
              </a:lnSpc>
            </a:pPr>
            <a:r>
              <a:rPr lang="zh-CN" altLang="en-US" dirty="0"/>
              <a:t>独有性</a:t>
            </a:r>
            <a:endParaRPr lang="en-US" altLang="zh-CN" dirty="0"/>
          </a:p>
          <a:p>
            <a:pPr lvl="1">
              <a:lnSpc>
                <a:spcPct val="120000"/>
              </a:lnSpc>
            </a:pPr>
            <a:r>
              <a:rPr lang="zh-CN" altLang="en-US" dirty="0"/>
              <a:t>是否是科研活动所特有的，在其他领域中不会出现的行为</a:t>
            </a:r>
            <a:endParaRPr lang="en-US" altLang="zh-CN" dirty="0"/>
          </a:p>
          <a:p>
            <a:pPr lvl="1">
              <a:lnSpc>
                <a:spcPct val="120000"/>
              </a:lnSpc>
            </a:pPr>
            <a:r>
              <a:rPr lang="zh-CN" altLang="en-US" dirty="0"/>
              <a:t>如不当使用经费、</a:t>
            </a:r>
            <a:r>
              <a:rPr lang="en-US" altLang="zh-CN" dirty="0" err="1"/>
              <a:t>Metoo</a:t>
            </a:r>
            <a:r>
              <a:rPr lang="zh-CN" altLang="en-US" dirty="0"/>
              <a:t>不属于学术不端行为</a:t>
            </a:r>
          </a:p>
        </p:txBody>
      </p:sp>
      <p:sp>
        <p:nvSpPr>
          <p:cNvPr id="5" name="文本框 4">
            <a:extLst>
              <a:ext uri="{FF2B5EF4-FFF2-40B4-BE49-F238E27FC236}">
                <a16:creationId xmlns="" xmlns:a16="http://schemas.microsoft.com/office/drawing/2014/main" id="{6989E5D5-FA0E-42EA-AA92-9E40AA96230C}"/>
              </a:ext>
            </a:extLst>
          </p:cNvPr>
          <p:cNvSpPr txBox="1"/>
          <p:nvPr/>
        </p:nvSpPr>
        <p:spPr>
          <a:xfrm>
            <a:off x="677005" y="6311900"/>
            <a:ext cx="8730764" cy="307777"/>
          </a:xfrm>
          <a:prstGeom prst="rect">
            <a:avLst/>
          </a:prstGeom>
          <a:noFill/>
        </p:spPr>
        <p:txBody>
          <a:bodyPr wrap="square" rtlCol="0">
            <a:spAutoFit/>
          </a:bodyPr>
          <a:lstStyle/>
          <a:p>
            <a:r>
              <a:rPr lang="zh-CN" altLang="en-US" sz="1400" dirty="0">
                <a:solidFill>
                  <a:schemeClr val="bg1"/>
                </a:solidFill>
              </a:rPr>
              <a:t>和鸿鹏、周程，</a:t>
            </a:r>
            <a:r>
              <a:rPr lang="en-US" altLang="zh-CN" sz="1400" dirty="0">
                <a:solidFill>
                  <a:schemeClr val="bg1"/>
                </a:solidFill>
              </a:rPr>
              <a:t>2018</a:t>
            </a:r>
            <a:r>
              <a:rPr lang="zh-CN" altLang="en-US" sz="1400" dirty="0">
                <a:solidFill>
                  <a:schemeClr val="bg1"/>
                </a:solidFill>
              </a:rPr>
              <a:t>，“生物医学领域科研不端的认定标准探讨”，第七届全国科学社会学学术会议论文</a:t>
            </a:r>
            <a:endParaRPr lang="zh-CN" altLang="en-US" sz="1400" b="1" dirty="0">
              <a:solidFill>
                <a:schemeClr val="bg1"/>
              </a:solidFill>
            </a:endParaRPr>
          </a:p>
        </p:txBody>
      </p:sp>
    </p:spTree>
    <p:extLst>
      <p:ext uri="{BB962C8B-B14F-4D97-AF65-F5344CB8AC3E}">
        <p14:creationId xmlns:p14="http://schemas.microsoft.com/office/powerpoint/2010/main" val="271041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学术不端</a:t>
            </a:r>
            <a:r>
              <a:rPr lang="en-US" altLang="zh-CN" dirty="0"/>
              <a:t>/</a:t>
            </a:r>
            <a:r>
              <a:rPr lang="zh-CN" altLang="en-US" dirty="0"/>
              <a:t>学术诚信环境的监测</a:t>
            </a:r>
          </a:p>
        </p:txBody>
      </p:sp>
      <p:sp>
        <p:nvSpPr>
          <p:cNvPr id="3" name="内容占位符 2"/>
          <p:cNvSpPr>
            <a:spLocks noGrp="1"/>
          </p:cNvSpPr>
          <p:nvPr>
            <p:ph idx="1"/>
          </p:nvPr>
        </p:nvSpPr>
        <p:spPr>
          <a:xfrm>
            <a:off x="838200" y="1798411"/>
            <a:ext cx="10515600" cy="4351338"/>
          </a:xfrm>
        </p:spPr>
        <p:txBody>
          <a:bodyPr vert="horz" lIns="91440" tIns="45720" rIns="91440" bIns="45720" rtlCol="0">
            <a:noAutofit/>
          </a:bodyPr>
          <a:lstStyle/>
          <a:p>
            <a:pPr>
              <a:lnSpc>
                <a:spcPct val="120000"/>
              </a:lnSpc>
            </a:pPr>
            <a:r>
              <a:rPr lang="zh-CN" altLang="en-US" sz="2800" dirty="0"/>
              <a:t>事件 </a:t>
            </a:r>
            <a:r>
              <a:rPr lang="en-US" altLang="zh-CN" sz="2800" dirty="0"/>
              <a:t>vs. </a:t>
            </a:r>
            <a:r>
              <a:rPr lang="zh-CN" altLang="en-US" sz="2800" dirty="0"/>
              <a:t>环境</a:t>
            </a:r>
            <a:endParaRPr lang="en-US" altLang="zh-CN" sz="2800" dirty="0"/>
          </a:p>
          <a:p>
            <a:pPr>
              <a:lnSpc>
                <a:spcPct val="120000"/>
              </a:lnSpc>
            </a:pPr>
            <a:r>
              <a:rPr lang="zh-CN" altLang="en-US" sz="2800" dirty="0"/>
              <a:t>美国科研道德建设办公室：科研环境健康状况测量的替代方法</a:t>
            </a:r>
            <a:endParaRPr lang="en-US" altLang="zh-CN" sz="2800" dirty="0"/>
          </a:p>
          <a:p>
            <a:pPr lvl="1">
              <a:lnSpc>
                <a:spcPct val="120000"/>
              </a:lnSpc>
            </a:pPr>
            <a:r>
              <a:rPr lang="zh-CN" altLang="en-US" sz="2400" dirty="0"/>
              <a:t>科研机构的效率</a:t>
            </a:r>
            <a:endParaRPr lang="en-US" altLang="zh-CN" sz="2400" dirty="0"/>
          </a:p>
          <a:p>
            <a:pPr lvl="1">
              <a:lnSpc>
                <a:spcPct val="120000"/>
              </a:lnSpc>
            </a:pPr>
            <a:r>
              <a:rPr lang="zh-CN" altLang="en-US" sz="2400" dirty="0"/>
              <a:t>成果衡量</a:t>
            </a:r>
            <a:endParaRPr lang="en-US" altLang="zh-CN" sz="2400" dirty="0"/>
          </a:p>
          <a:p>
            <a:pPr lvl="1">
              <a:lnSpc>
                <a:spcPct val="120000"/>
              </a:lnSpc>
            </a:pPr>
            <a:r>
              <a:rPr lang="zh-CN" altLang="en-US" sz="2400" dirty="0"/>
              <a:t>道德氛围标志</a:t>
            </a:r>
            <a:endParaRPr lang="en-US" altLang="zh-CN" sz="2400" dirty="0"/>
          </a:p>
          <a:p>
            <a:pPr lvl="2"/>
            <a:r>
              <a:rPr lang="zh-CN" altLang="en-US" dirty="0"/>
              <a:t>成员印象</a:t>
            </a:r>
            <a:endParaRPr lang="en-US" altLang="zh-CN" dirty="0"/>
          </a:p>
          <a:p>
            <a:pPr lvl="2"/>
            <a:r>
              <a:rPr lang="zh-CN" altLang="en-US" dirty="0"/>
              <a:t>程序标志</a:t>
            </a:r>
          </a:p>
        </p:txBody>
      </p:sp>
      <p:sp>
        <p:nvSpPr>
          <p:cNvPr id="4" name="文本框 3">
            <a:extLst>
              <a:ext uri="{FF2B5EF4-FFF2-40B4-BE49-F238E27FC236}">
                <a16:creationId xmlns="" xmlns:a16="http://schemas.microsoft.com/office/drawing/2014/main" id="{EA89B8A7-84A9-4D52-89F7-E46C08A4F2F4}"/>
              </a:ext>
            </a:extLst>
          </p:cNvPr>
          <p:cNvSpPr txBox="1"/>
          <p:nvPr/>
        </p:nvSpPr>
        <p:spPr>
          <a:xfrm>
            <a:off x="677005" y="6311900"/>
            <a:ext cx="8730764" cy="307777"/>
          </a:xfrm>
          <a:prstGeom prst="rect">
            <a:avLst/>
          </a:prstGeom>
          <a:noFill/>
        </p:spPr>
        <p:txBody>
          <a:bodyPr wrap="square" rtlCol="0">
            <a:spAutoFit/>
          </a:bodyPr>
          <a:lstStyle/>
          <a:p>
            <a:r>
              <a:rPr lang="zh-CN" altLang="en-US" sz="1400" dirty="0">
                <a:solidFill>
                  <a:schemeClr val="bg1"/>
                </a:solidFill>
              </a:rPr>
              <a:t>美国医学科学院 等，</a:t>
            </a:r>
            <a:r>
              <a:rPr lang="en-US" altLang="zh-CN" sz="1400" dirty="0">
                <a:solidFill>
                  <a:schemeClr val="bg1"/>
                </a:solidFill>
              </a:rPr>
              <a:t>2007</a:t>
            </a:r>
            <a:r>
              <a:rPr lang="zh-CN" altLang="en-US" sz="1400" dirty="0">
                <a:solidFill>
                  <a:schemeClr val="bg1"/>
                </a:solidFill>
              </a:rPr>
              <a:t>，</a:t>
            </a:r>
            <a:r>
              <a:rPr lang="en-US" altLang="zh-CN" sz="1400" dirty="0">
                <a:solidFill>
                  <a:schemeClr val="bg1"/>
                </a:solidFill>
              </a:rPr>
              <a:t>《</a:t>
            </a:r>
            <a:r>
              <a:rPr lang="zh-CN" altLang="en-US" sz="1400" dirty="0">
                <a:solidFill>
                  <a:schemeClr val="bg1"/>
                </a:solidFill>
              </a:rPr>
              <a:t>科研道德：倡导负责行为</a:t>
            </a:r>
            <a:r>
              <a:rPr lang="en-US" altLang="zh-CN" sz="1400" dirty="0">
                <a:solidFill>
                  <a:schemeClr val="bg1"/>
                </a:solidFill>
              </a:rPr>
              <a:t>》</a:t>
            </a:r>
            <a:r>
              <a:rPr lang="zh-CN" altLang="en-US" sz="1400" dirty="0">
                <a:solidFill>
                  <a:schemeClr val="bg1"/>
                </a:solidFill>
              </a:rPr>
              <a:t>，北京大学出版社</a:t>
            </a:r>
            <a:endParaRPr lang="zh-CN" altLang="en-US" sz="1400" b="1" dirty="0">
              <a:solidFill>
                <a:schemeClr val="bg1"/>
              </a:solidFill>
            </a:endParaRPr>
          </a:p>
        </p:txBody>
      </p:sp>
    </p:spTree>
    <p:extLst>
      <p:ext uri="{BB962C8B-B14F-4D97-AF65-F5344CB8AC3E}">
        <p14:creationId xmlns:p14="http://schemas.microsoft.com/office/powerpoint/2010/main" val="1040528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418493" y="372091"/>
            <a:ext cx="9144000" cy="2387600"/>
          </a:xfrm>
        </p:spPr>
        <p:txBody>
          <a:bodyPr>
            <a:normAutofit/>
          </a:bodyPr>
          <a:lstStyle/>
          <a:p>
            <a:r>
              <a:rPr lang="zh-CN" altLang="en-US" sz="5400" b="1" dirty="0">
                <a:latin typeface="楷体" panose="02010609060101010101" pitchFamily="49" charset="-122"/>
                <a:ea typeface="楷体" panose="02010609060101010101" pitchFamily="49" charset="-122"/>
              </a:rPr>
              <a:t>大学教师对</a:t>
            </a:r>
            <a:r>
              <a:rPr lang="en-US" altLang="zh-CN" sz="5400" b="1" dirty="0">
                <a:latin typeface="楷体" panose="02010609060101010101" pitchFamily="49" charset="-122"/>
                <a:ea typeface="楷体" panose="02010609060101010101" pitchFamily="49" charset="-122"/>
              </a:rPr>
              <a:t/>
            </a:r>
            <a:br>
              <a:rPr lang="en-US" altLang="zh-CN" sz="5400" b="1" dirty="0">
                <a:latin typeface="楷体" panose="02010609060101010101" pitchFamily="49" charset="-122"/>
                <a:ea typeface="楷体" panose="02010609060101010101" pitchFamily="49" charset="-122"/>
              </a:rPr>
            </a:br>
            <a:r>
              <a:rPr lang="zh-CN" altLang="en-US" sz="5400" b="1" dirty="0">
                <a:latin typeface="楷体" panose="02010609060101010101" pitchFamily="49" charset="-122"/>
                <a:ea typeface="楷体" panose="02010609060101010101" pitchFamily="49" charset="-122"/>
              </a:rPr>
              <a:t>科研诚信的认知和态度</a:t>
            </a:r>
          </a:p>
        </p:txBody>
      </p:sp>
    </p:spTree>
    <p:extLst>
      <p:ext uri="{BB962C8B-B14F-4D97-AF65-F5344CB8AC3E}">
        <p14:creationId xmlns:p14="http://schemas.microsoft.com/office/powerpoint/2010/main" val="1463657669"/>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6</TotalTime>
  <Words>3220</Words>
  <Application>Microsoft Office PowerPoint</Application>
  <PresentationFormat>宽屏</PresentationFormat>
  <Paragraphs>210</Paragraphs>
  <Slides>44</Slides>
  <Notes>0</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44</vt:i4>
      </vt:variant>
    </vt:vector>
  </HeadingPairs>
  <TitlesOfParts>
    <vt:vector size="52" baseType="lpstr">
      <vt:lpstr>黑体</vt:lpstr>
      <vt:lpstr>楷体</vt:lpstr>
      <vt:lpstr>宋体</vt:lpstr>
      <vt:lpstr>Arial</vt:lpstr>
      <vt:lpstr>Calibri</vt:lpstr>
      <vt:lpstr>Calibri Light</vt:lpstr>
      <vt:lpstr>Office 主题</vt:lpstr>
      <vt:lpstr>Worksheet</vt:lpstr>
      <vt:lpstr>我国大学师生对科研诚信的 认知、态度及其变化趋势 </vt:lpstr>
      <vt:lpstr>科研诚信与学术不端的定义</vt:lpstr>
      <vt:lpstr>科研诚信</vt:lpstr>
      <vt:lpstr>学术（科研）不端行为</vt:lpstr>
      <vt:lpstr>PowerPoint 演示文稿</vt:lpstr>
      <vt:lpstr>主要不端行为</vt:lpstr>
      <vt:lpstr>学术不端行为的认定标准</vt:lpstr>
      <vt:lpstr>学术不端/学术诚信环境的监测</vt:lpstr>
      <vt:lpstr>大学教师对 科研诚信的认知和态度</vt:lpstr>
      <vt:lpstr>数据：全国科技工作者调查</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博士毕业生 对科研不端环境的判断 </vt:lpstr>
      <vt:lpstr>数据：博士毕业生职业取向调查</vt:lpstr>
      <vt:lpstr>PowerPoint 演示文稿</vt:lpstr>
      <vt:lpstr>PowerPoint 演示文稿</vt:lpstr>
      <vt:lpstr>PowerPoint 演示文稿</vt:lpstr>
      <vt:lpstr>影响博士对学术不端行为态度 的主要因素</vt:lpstr>
      <vt:lpstr>学术兴趣与能力</vt:lpstr>
      <vt:lpstr>科研压力</vt:lpstr>
      <vt:lpstr>周围学术诚信环境</vt:lpstr>
      <vt:lpstr>学术规范教育</vt:lpstr>
      <vt:lpstr>科学文化的视角</vt:lpstr>
      <vt:lpstr>研究假设</vt:lpstr>
      <vt:lpstr>PowerPoint 演示文稿</vt:lpstr>
      <vt:lpstr>结论和建议</vt:lpstr>
      <vt:lpstr>完善博士诚信教育制度建设</vt:lpstr>
      <vt:lpstr>加强科技工作者科研诚信管理</vt:lpstr>
      <vt:lpstr>谢   谢  zhaoyd@casted.org.cn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科研人员对我国学术不端行为的评价、态度及影响因素</dc:title>
  <dc:creator>Zhaoyd</dc:creator>
  <cp:lastModifiedBy>唐红</cp:lastModifiedBy>
  <cp:revision>150</cp:revision>
  <cp:lastPrinted>2018-11-01T15:30:36Z</cp:lastPrinted>
  <dcterms:created xsi:type="dcterms:W3CDTF">2016-10-24T08:47:19Z</dcterms:created>
  <dcterms:modified xsi:type="dcterms:W3CDTF">2020-04-24T07:40:20Z</dcterms:modified>
</cp:coreProperties>
</file>